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Corbel"/>
      <p:regular r:id="rId16"/>
      <p:bold r:id="rId17"/>
      <p:italic r:id="rId18"/>
      <p:boldItalic r:id="rId19"/>
    </p:embeddedFont>
    <p:embeddedFont>
      <p:font typeface="Century Schoolbook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enturySchoolbook-regular.fntdata"/><Relationship Id="rId11" Type="http://schemas.openxmlformats.org/officeDocument/2006/relationships/slide" Target="slides/slide6.xml"/><Relationship Id="rId22" Type="http://schemas.openxmlformats.org/officeDocument/2006/relationships/font" Target="fonts/CenturySchoolbook-italic.fntdata"/><Relationship Id="rId10" Type="http://schemas.openxmlformats.org/officeDocument/2006/relationships/slide" Target="slides/slide5.xml"/><Relationship Id="rId21" Type="http://schemas.openxmlformats.org/officeDocument/2006/relationships/font" Target="fonts/CenturySchoolbook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CenturySchoolbook-bold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orbel-bold.fntdata"/><Relationship Id="rId16" Type="http://schemas.openxmlformats.org/officeDocument/2006/relationships/font" Target="fonts/Corbel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orbel-boldItalic.fntdata"/><Relationship Id="rId6" Type="http://schemas.openxmlformats.org/officeDocument/2006/relationships/slide" Target="slides/slide1.xml"/><Relationship Id="rId18" Type="http://schemas.openxmlformats.org/officeDocument/2006/relationships/font" Target="fonts/Corbel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dk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 title="Page Number Shape"/>
          <p:cNvSpPr/>
          <p:nvPr/>
        </p:nvSpPr>
        <p:spPr>
          <a:xfrm>
            <a:off x="11784011" y="1189204"/>
            <a:ext cx="407988" cy="819150"/>
          </a:xfrm>
          <a:custGeom>
            <a:rect b="b" l="l" r="r" t="t"/>
            <a:pathLst>
              <a:path extrusionOk="0" h="3612" w="1799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9" name="Google Shape;19;p2"/>
          <p:cNvSpPr txBox="1"/>
          <p:nvPr>
            <p:ph type="ctrTitle"/>
          </p:nvPr>
        </p:nvSpPr>
        <p:spPr>
          <a:xfrm>
            <a:off x="1088913" y="1143293"/>
            <a:ext cx="7034362" cy="4268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700"/>
              <a:buFont typeface="Century Schoolbook"/>
              <a:buNone/>
              <a:defRPr b="0" i="1" sz="77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088914" y="5537925"/>
            <a:ext cx="7034362" cy="7063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1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Corbel"/>
              <a:buNone/>
              <a:defRPr b="0" i="0" sz="20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1088913" y="6314440"/>
            <a:ext cx="15966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2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3000591" y="6314440"/>
            <a:ext cx="51226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2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11784011" y="1416216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4" name="Google Shape;24;p2" title="Verticle Rule Line"/>
          <p:cNvCxnSpPr/>
          <p:nvPr/>
        </p:nvCxnSpPr>
        <p:spPr>
          <a:xfrm>
            <a:off x="773855" y="1257300"/>
            <a:ext cx="0" cy="5600700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/>
          <p:nvPr>
            <p:ph type="title"/>
          </p:nvPr>
        </p:nvSpPr>
        <p:spPr>
          <a:xfrm>
            <a:off x="758952" y="557261"/>
            <a:ext cx="3840480" cy="1919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Schoolbook"/>
              <a:buNone/>
              <a:defRPr b="0" i="1" sz="4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9" name="Google Shape;89;p12"/>
          <p:cNvSpPr/>
          <p:nvPr>
            <p:ph idx="2" type="pic"/>
          </p:nvPr>
        </p:nvSpPr>
        <p:spPr>
          <a:xfrm>
            <a:off x="5257800" y="0"/>
            <a:ext cx="617220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Corbel"/>
              <a:buNone/>
              <a:defRPr b="0" i="0" sz="2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orbel"/>
              <a:buNone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b="0" i="1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orbel"/>
              <a:buNone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b="0" i="1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orbel"/>
              <a:buNone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b="0" i="1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0" name="Google Shape;90;p12"/>
          <p:cNvSpPr txBox="1"/>
          <p:nvPr>
            <p:ph idx="1" type="body"/>
          </p:nvPr>
        </p:nvSpPr>
        <p:spPr>
          <a:xfrm>
            <a:off x="758952" y="2621512"/>
            <a:ext cx="3840480" cy="32369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r">
              <a:lnSpc>
                <a:spcPct val="125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None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Corbel"/>
              <a:buNone/>
              <a:defRPr b="0" i="0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Corbel"/>
              <a:buNone/>
              <a:defRPr b="0" i="0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Corbel"/>
              <a:buNone/>
              <a:defRPr b="0" i="0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1" name="Google Shape;91;p12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2" name="Google Shape;92;p12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6" name="Google Shape;96;p13"/>
          <p:cNvSpPr txBox="1"/>
          <p:nvPr>
            <p:ph idx="1" type="body"/>
          </p:nvPr>
        </p:nvSpPr>
        <p:spPr>
          <a:xfrm rot="5400000">
            <a:off x="5513727" y="307952"/>
            <a:ext cx="5584142" cy="62483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7" name="Google Shape;97;p13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8" name="Google Shape;98;p13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9" name="Google Shape;99;p13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showMasterSp="0" type="vertTitleAndTx">
  <p:cSld name="VERTICAL_TITLE_AND_VERTICAL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4" title="Page Number Shape"/>
          <p:cNvSpPr/>
          <p:nvPr/>
        </p:nvSpPr>
        <p:spPr>
          <a:xfrm>
            <a:off x="11784011" y="5380580"/>
            <a:ext cx="407988" cy="819150"/>
          </a:xfrm>
          <a:custGeom>
            <a:rect b="b" l="l" r="r" t="t"/>
            <a:pathLst>
              <a:path extrusionOk="0" h="3612" w="1799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102" name="Google Shape;102;p14"/>
          <p:cNvSpPr txBox="1"/>
          <p:nvPr>
            <p:ph type="title"/>
          </p:nvPr>
        </p:nvSpPr>
        <p:spPr>
          <a:xfrm rot="5400000">
            <a:off x="6875047" y="1758649"/>
            <a:ext cx="4678106" cy="24466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 rot="5400000">
            <a:off x="2034487" y="-553354"/>
            <a:ext cx="4678105" cy="70706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4" name="Google Shape;104;p14"/>
          <p:cNvSpPr txBox="1"/>
          <p:nvPr>
            <p:ph idx="10" type="dt"/>
          </p:nvPr>
        </p:nvSpPr>
        <p:spPr>
          <a:xfrm>
            <a:off x="6536187" y="5927131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5" name="Google Shape;105;p14"/>
          <p:cNvSpPr txBox="1"/>
          <p:nvPr>
            <p:ph idx="11" type="ftr"/>
          </p:nvPr>
        </p:nvSpPr>
        <p:spPr>
          <a:xfrm>
            <a:off x="6536187" y="6315949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06" name="Google Shape;106;p14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07" name="Google Shape;107;p14" title="Horizontal Rule Line"/>
          <p:cNvCxnSpPr/>
          <p:nvPr/>
        </p:nvCxnSpPr>
        <p:spPr>
          <a:xfrm>
            <a:off x="0" y="6199730"/>
            <a:ext cx="10260011" cy="0"/>
          </a:xfrm>
          <a:prstGeom prst="straightConnector1">
            <a:avLst/>
          </a:prstGeom>
          <a:noFill/>
          <a:ln cap="flat" cmpd="sng" w="254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dk2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 title="Page Number Shape"/>
          <p:cNvSpPr/>
          <p:nvPr/>
        </p:nvSpPr>
        <p:spPr>
          <a:xfrm>
            <a:off x="11784011" y="1189204"/>
            <a:ext cx="407988" cy="819150"/>
          </a:xfrm>
          <a:custGeom>
            <a:rect b="b" l="l" r="r" t="t"/>
            <a:pathLst>
              <a:path extrusionOk="0" h="3612" w="1799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45" name="Google Shape;45;p6"/>
          <p:cNvSpPr txBox="1"/>
          <p:nvPr>
            <p:ph type="ctrTitle"/>
          </p:nvPr>
        </p:nvSpPr>
        <p:spPr>
          <a:xfrm>
            <a:off x="1088913" y="1143293"/>
            <a:ext cx="7034362" cy="4268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700"/>
              <a:buFont typeface="Century Schoolbook"/>
              <a:buNone/>
              <a:defRPr b="0" i="1" sz="77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6" name="Google Shape;46;p6"/>
          <p:cNvSpPr txBox="1"/>
          <p:nvPr>
            <p:ph idx="1" type="subTitle"/>
          </p:nvPr>
        </p:nvSpPr>
        <p:spPr>
          <a:xfrm>
            <a:off x="1088914" y="5537925"/>
            <a:ext cx="7034362" cy="7063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1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Corbel"/>
              <a:buNone/>
              <a:defRPr b="0" i="0" sz="20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ctr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1088913" y="6314440"/>
            <a:ext cx="15966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3000591" y="6314440"/>
            <a:ext cx="51226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11784011" y="1416216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 u="non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0" name="Google Shape;50;p6" title="Verticle Rule Line"/>
          <p:cNvCxnSpPr/>
          <p:nvPr/>
        </p:nvCxnSpPr>
        <p:spPr>
          <a:xfrm>
            <a:off x="773855" y="1257300"/>
            <a:ext cx="0" cy="5600700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orient="horz" pos="7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bg>
      <p:bgPr>
        <a:solidFill>
          <a:schemeClr val="lt2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 title="Page Number Shape"/>
          <p:cNvSpPr/>
          <p:nvPr/>
        </p:nvSpPr>
        <p:spPr>
          <a:xfrm>
            <a:off x="11784011" y="1393748"/>
            <a:ext cx="407988" cy="819150"/>
          </a:xfrm>
          <a:custGeom>
            <a:rect b="b" l="l" r="r" t="t"/>
            <a:pathLst>
              <a:path extrusionOk="0" h="3612" w="1799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1947673" y="2571722"/>
            <a:ext cx="8296654" cy="3286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700"/>
              <a:buFont typeface="Century Schoolbook"/>
              <a:buNone/>
              <a:defRPr b="0" i="1" sz="77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1947673" y="1393748"/>
            <a:ext cx="8401429" cy="819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r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  <a:defRPr b="0" i="1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orbel"/>
              <a:buNone/>
              <a:defRPr b="0" i="0" sz="20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orbel"/>
              <a:buNone/>
              <a:defRPr b="0" i="0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1" sz="1600" u="none" cap="none" strike="noStrike">
                <a:solidFill>
                  <a:srgbClr val="8888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8742955" y="6314439"/>
            <a:ext cx="1596622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1947673" y="6314440"/>
            <a:ext cx="648022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11784011" y="1620760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8" name="Google Shape;58;p7" title="Horizontal Rule Line"/>
          <p:cNvCxnSpPr/>
          <p:nvPr/>
        </p:nvCxnSpPr>
        <p:spPr>
          <a:xfrm rot="10800000">
            <a:off x="1" y="6178167"/>
            <a:ext cx="10244326" cy="0"/>
          </a:xfrm>
          <a:prstGeom prst="straightConnector1">
            <a:avLst/>
          </a:prstGeom>
          <a:noFill/>
          <a:ln cap="flat" cmpd="sng" w="254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extLst>
    <p:ext uri="{DCECCB84-F9BA-43D5-87BE-67443E8EF086}">
      <p15:sldGuideLst>
        <p15:guide id="1" pos="645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1" name="Google Shape;61;p8"/>
          <p:cNvSpPr txBox="1"/>
          <p:nvPr>
            <p:ph idx="1" type="body"/>
          </p:nvPr>
        </p:nvSpPr>
        <p:spPr>
          <a:xfrm>
            <a:off x="5181600" y="540628"/>
            <a:ext cx="6248400" cy="24889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2" type="body"/>
          </p:nvPr>
        </p:nvSpPr>
        <p:spPr>
          <a:xfrm>
            <a:off x="5181600" y="3712467"/>
            <a:ext cx="6248400" cy="24822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8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5" name="Google Shape;65;p8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/>
          <p:nvPr>
            <p:ph type="title"/>
          </p:nvPr>
        </p:nvSpPr>
        <p:spPr>
          <a:xfrm>
            <a:off x="762000" y="557784"/>
            <a:ext cx="3831336" cy="4956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8" name="Google Shape;68;p9"/>
          <p:cNvSpPr txBox="1"/>
          <p:nvPr>
            <p:ph idx="1" type="body"/>
          </p:nvPr>
        </p:nvSpPr>
        <p:spPr>
          <a:xfrm>
            <a:off x="5181600" y="558065"/>
            <a:ext cx="6245352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  <a:defRPr b="0" i="1" sz="2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orbel"/>
              <a:buNone/>
              <a:defRPr b="1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orbel"/>
              <a:buNone/>
              <a:defRPr b="1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1" i="1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orbel"/>
              <a:buNone/>
              <a:defRPr b="1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1" i="1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orbel"/>
              <a:buNone/>
              <a:defRPr b="1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1" i="1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9" name="Google Shape;69;p9"/>
          <p:cNvSpPr txBox="1"/>
          <p:nvPr>
            <p:ph idx="2" type="body"/>
          </p:nvPr>
        </p:nvSpPr>
        <p:spPr>
          <a:xfrm>
            <a:off x="5181600" y="1526671"/>
            <a:ext cx="6245352" cy="1755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0" name="Google Shape;70;p9"/>
          <p:cNvSpPr txBox="1"/>
          <p:nvPr>
            <p:ph idx="3" type="body"/>
          </p:nvPr>
        </p:nvSpPr>
        <p:spPr>
          <a:xfrm>
            <a:off x="5181600" y="3700826"/>
            <a:ext cx="6248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  <a:defRPr b="0" i="1" sz="2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orbel"/>
              <a:buNone/>
              <a:defRPr b="1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orbel"/>
              <a:buNone/>
              <a:defRPr b="1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1" i="1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orbel"/>
              <a:buNone/>
              <a:defRPr b="1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1" i="1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orbel"/>
              <a:buNone/>
              <a:defRPr b="1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1" i="1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1" name="Google Shape;71;p9"/>
          <p:cNvSpPr txBox="1"/>
          <p:nvPr>
            <p:ph idx="4" type="body"/>
          </p:nvPr>
        </p:nvSpPr>
        <p:spPr>
          <a:xfrm>
            <a:off x="5181600" y="4669432"/>
            <a:ext cx="6245352" cy="1755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9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9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4" name="Google Shape;74;p9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7" name="Google Shape;77;p10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8" name="Google Shape;78;p10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9" name="Google Shape;79;p10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>
            <a:off x="762000" y="555479"/>
            <a:ext cx="3838776" cy="19210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Schoolbook"/>
              <a:buNone/>
              <a:defRPr b="0" i="1" sz="4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>
            <a:off x="5181600" y="564147"/>
            <a:ext cx="6248400" cy="5622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2" type="body"/>
          </p:nvPr>
        </p:nvSpPr>
        <p:spPr>
          <a:xfrm>
            <a:off x="762000" y="2621512"/>
            <a:ext cx="3838776" cy="3239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r">
              <a:lnSpc>
                <a:spcPct val="125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2286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None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2286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2286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Corbel"/>
              <a:buNone/>
              <a:defRPr b="0" i="0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2286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2286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Corbel"/>
              <a:buNone/>
              <a:defRPr b="0" i="0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2286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2286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Corbel"/>
              <a:buNone/>
              <a:defRPr b="0" i="0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2286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4" name="Google Shape;84;p11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5" name="Google Shape;85;p11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 title="Page Number Shape"/>
          <p:cNvSpPr/>
          <p:nvPr/>
        </p:nvSpPr>
        <p:spPr>
          <a:xfrm>
            <a:off x="11784011" y="5380580"/>
            <a:ext cx="407988" cy="819150"/>
          </a:xfrm>
          <a:custGeom>
            <a:rect b="b" l="l" r="r" t="t"/>
            <a:pathLst>
              <a:path extrusionOk="0" h="3612" w="1799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FEFEFE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FEFEFE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rgbClr val="FEFEFE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 u="none" cap="none" strike="noStrike">
                <a:solidFill>
                  <a:srgbClr val="FEFEFE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 u="none" cap="none" strike="noStrike">
                <a:solidFill>
                  <a:schemeClr val="dk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6" name="Google Shape;16;p1" title="Horizontal Rule Line"/>
          <p:cNvCxnSpPr/>
          <p:nvPr/>
        </p:nvCxnSpPr>
        <p:spPr>
          <a:xfrm>
            <a:off x="0" y="6199730"/>
            <a:ext cx="4495800" cy="0"/>
          </a:xfrm>
          <a:prstGeom prst="straightConnector1">
            <a:avLst/>
          </a:prstGeom>
          <a:noFill/>
          <a:ln cap="flat" cmpd="sng" w="25400">
            <a:solidFill>
              <a:srgbClr val="FEFEFE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2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 title="Page Number Shape"/>
          <p:cNvSpPr/>
          <p:nvPr/>
        </p:nvSpPr>
        <p:spPr>
          <a:xfrm>
            <a:off x="11784011" y="5380580"/>
            <a:ext cx="407988" cy="819150"/>
          </a:xfrm>
          <a:custGeom>
            <a:rect b="b" l="l" r="r" t="t"/>
            <a:pathLst>
              <a:path extrusionOk="0" h="3612" w="1799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27" name="Google Shape;27;p3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  <a:defRPr b="0" i="1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orbel"/>
              <a:buChar char="–"/>
              <a:defRPr b="0" i="0" sz="18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Corbel"/>
              <a:buChar char="–"/>
              <a:defRPr b="0" i="0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112000"/>
              </a:lnSpc>
              <a:spcBef>
                <a:spcPts val="13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1200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indent="0" lvl="1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indent="0" lvl="2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indent="0" lvl="3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indent="0" lvl="4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indent="0" lvl="5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6pPr>
            <a:lvl7pPr indent="0" lvl="6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7pPr>
            <a:lvl8pPr indent="0" lvl="7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8pPr>
            <a:lvl9pPr indent="0" lvl="8" marL="0" marR="0" rtl="0" algn="r">
              <a:spcBef>
                <a:spcPts val="0"/>
              </a:spcBef>
              <a:buNone/>
              <a:defRPr b="0" i="1" sz="1200" u="non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2" name="Google Shape;32;p3" title="Horizontal Rule Line"/>
          <p:cNvCxnSpPr/>
          <p:nvPr/>
        </p:nvCxnSpPr>
        <p:spPr>
          <a:xfrm>
            <a:off x="0" y="6199730"/>
            <a:ext cx="4495800" cy="0"/>
          </a:xfrm>
          <a:prstGeom prst="straightConnector1">
            <a:avLst/>
          </a:prstGeom>
          <a:noFill/>
          <a:ln cap="flat" cmpd="sng" w="25400">
            <a:solidFill>
              <a:srgbClr val="262626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youtube.com/watch?v=mINGKrtG3iw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youtu.be/3tvqY5lF9fk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youtu.be/Bz1bkHRwP6I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youtu.be/Dp4s8yiDnUA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4C1130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type="ctrTitle"/>
          </p:nvPr>
        </p:nvSpPr>
        <p:spPr>
          <a:xfrm>
            <a:off x="1088913" y="1143293"/>
            <a:ext cx="9923076" cy="11165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700"/>
              <a:buFont typeface="Century Schoolbook"/>
              <a:buNone/>
            </a:pPr>
            <a:r>
              <a:rPr b="0" i="1" lang="en-GB" sz="7700" u="none" cap="none" strike="noStrike">
                <a:solidFill>
                  <a:schemeClr val="lt2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HOMOSEXUALITY</a:t>
            </a:r>
            <a:endParaRPr b="0" i="1" sz="7700" u="none" cap="none" strike="noStrike">
              <a:solidFill>
                <a:schemeClr val="lt2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13" name="Google Shape;113;p15"/>
          <p:cNvSpPr txBox="1"/>
          <p:nvPr>
            <p:ph idx="1" type="subTitle"/>
          </p:nvPr>
        </p:nvSpPr>
        <p:spPr>
          <a:xfrm>
            <a:off x="1088913" y="2259874"/>
            <a:ext cx="7034362" cy="7063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Arial"/>
              <a:buNone/>
            </a:pPr>
            <a:r>
              <a:rPr b="0" i="1" lang="en-GB" sz="26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rPr>
              <a:t>Opening the Door</a:t>
            </a:r>
            <a:endParaRPr b="0" i="1" sz="2600" u="none" cap="none" strike="noStrike">
              <a:solidFill>
                <a:schemeClr val="lt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1088912" y="3526971"/>
            <a:ext cx="10654597" cy="26909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</a:pPr>
            <a:r>
              <a:rPr b="0" i="1" lang="en-GB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rPr>
              <a:t>Outcomes</a:t>
            </a:r>
            <a:endParaRPr/>
          </a:p>
          <a:p>
            <a:pPr indent="-342900" lvl="0" marL="34290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</a:pPr>
            <a:r>
              <a:rPr b="0" i="1" lang="en-GB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rPr>
              <a:t>All students understand what it feels like to ‘come out’ and speak openly about being homosexual </a:t>
            </a:r>
            <a:endParaRPr/>
          </a:p>
          <a:p>
            <a:pPr indent="-342900" lvl="0" marL="34290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</a:pPr>
            <a:r>
              <a:rPr b="0" i="1" lang="en-GB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rPr>
              <a:t>Most students can identify strategies for having discussions about their sexuality with their friends, family and others </a:t>
            </a:r>
            <a:endParaRPr b="0" i="1" sz="2000" u="none" cap="none" strike="noStrike">
              <a:solidFill>
                <a:schemeClr val="lt2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34290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</a:pPr>
            <a:r>
              <a:rPr b="0" i="1" lang="en-GB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rPr>
              <a:t>Most students can identify strategies for how to listen to and support others with their sexuality</a:t>
            </a:r>
            <a:endParaRPr/>
          </a:p>
          <a:p>
            <a:pPr indent="-342900" lvl="0" marL="34290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</a:pPr>
            <a:r>
              <a:rPr b="0" i="1" lang="en-GB" sz="2000" u="none" cap="none" strike="noStrike">
                <a:solidFill>
                  <a:schemeClr val="lt2"/>
                </a:solidFill>
                <a:latin typeface="Corbel"/>
                <a:ea typeface="Corbel"/>
                <a:cs typeface="Corbel"/>
                <a:sym typeface="Corbel"/>
              </a:rPr>
              <a:t>Some students can articulate a variety of different perspectives on the topic of ‘coming out’ </a:t>
            </a:r>
            <a:endParaRPr b="0" i="1" sz="2000" u="none" cap="none" strike="noStrike">
              <a:solidFill>
                <a:schemeClr val="lt2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t/>
            </a:r>
            <a:endParaRPr b="0" i="1" sz="2200" u="none" cap="none" strike="noStrike">
              <a:solidFill>
                <a:schemeClr val="lt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5" name="Google Shape;115;p15"/>
          <p:cNvSpPr/>
          <p:nvPr/>
        </p:nvSpPr>
        <p:spPr>
          <a:xfrm>
            <a:off x="3554992" y="6033254"/>
            <a:ext cx="49909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sng" cap="none" strike="noStrik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https://www.youtube.com/watch?v=mINGKrtG3iw</a:t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4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sng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Plenary</a:t>
            </a:r>
            <a:br>
              <a:rPr b="0" i="1" lang="en-GB" sz="5000" u="sng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</a:br>
            <a:br>
              <a:rPr b="0" i="1" lang="en-GB" sz="5000" u="sng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</a:b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Add your post-it note to the board</a:t>
            </a:r>
            <a:endParaRPr b="0" i="1" sz="5000" u="sng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87" name="Google Shape;187;p24"/>
          <p:cNvSpPr txBox="1"/>
          <p:nvPr>
            <p:ph idx="1" type="body"/>
          </p:nvPr>
        </p:nvSpPr>
        <p:spPr>
          <a:xfrm>
            <a:off x="5708469" y="1825439"/>
            <a:ext cx="5760720" cy="242097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What are your top 3 tips for talking to your friends and family about your sexuality?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8" name="Google Shape;18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>
            <p:ph type="title"/>
          </p:nvPr>
        </p:nvSpPr>
        <p:spPr>
          <a:xfrm>
            <a:off x="761999" y="559678"/>
            <a:ext cx="3888377" cy="5475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sng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Starter</a:t>
            </a:r>
            <a:br>
              <a:rPr b="0" i="1" lang="en-GB" sz="5000" u="sng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</a:br>
            <a:b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</a:b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Add your post-it note to the board </a:t>
            </a:r>
            <a:endParaRPr b="0" i="1" sz="5000" u="none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21" name="Google Shape;121;p16"/>
          <p:cNvSpPr txBox="1"/>
          <p:nvPr>
            <p:ph idx="1" type="body"/>
          </p:nvPr>
        </p:nvSpPr>
        <p:spPr>
          <a:xfrm>
            <a:off x="5612674" y="1615932"/>
            <a:ext cx="5752011" cy="336285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How do you think you would feel about talking to your friends and family about your sexuality if you thought that you might be homosexual or bisexual?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What do the following keywords mean?</a:t>
            </a:r>
            <a:endParaRPr/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7615646" y="1478416"/>
            <a:ext cx="3691914" cy="4691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000"/>
              <a:buFont typeface="Arial"/>
              <a:buNone/>
            </a:pPr>
            <a:r>
              <a:rPr b="1" i="0" lang="en-GB" sz="3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Homosexual</a:t>
            </a:r>
            <a:endParaRPr/>
          </a:p>
          <a:p>
            <a:pPr indent="0" lvl="0" marL="0" marR="0" rtl="0" algn="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3000"/>
              <a:buFont typeface="Arial"/>
              <a:buNone/>
            </a:pPr>
            <a:r>
              <a:rPr b="1" i="0" lang="en-GB" sz="3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Bisexual</a:t>
            </a:r>
            <a:endParaRPr/>
          </a:p>
          <a:p>
            <a:pPr indent="0" lvl="0" marL="0" marR="0" rtl="0" algn="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3000"/>
              <a:buFont typeface="Arial"/>
              <a:buNone/>
            </a:pPr>
            <a:r>
              <a:rPr b="1" i="0" lang="en-GB" sz="3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Heterosexual</a:t>
            </a:r>
            <a:endParaRPr/>
          </a:p>
          <a:p>
            <a:pPr indent="0" lvl="0" marL="0" marR="0" rtl="0" algn="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3000"/>
              <a:buFont typeface="Arial"/>
              <a:buNone/>
            </a:pPr>
            <a:r>
              <a:rPr b="1" i="0" lang="en-GB" sz="3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Gay</a:t>
            </a:r>
            <a:endParaRPr/>
          </a:p>
          <a:p>
            <a:pPr indent="0" lvl="0" marL="0" marR="0" rtl="0" algn="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3000"/>
              <a:buFont typeface="Arial"/>
              <a:buNone/>
            </a:pPr>
            <a:r>
              <a:rPr b="1" i="0" lang="en-GB" sz="3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Trans</a:t>
            </a:r>
            <a:endParaRPr/>
          </a:p>
          <a:p>
            <a:pPr indent="0" lvl="0" marL="0" marR="0" rtl="0" algn="r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0" name="Google Shape;13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Answers</a:t>
            </a:r>
            <a:endParaRPr b="0" i="1" sz="5000" u="none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36" name="Google Shape;136;p18"/>
          <p:cNvSpPr txBox="1"/>
          <p:nvPr>
            <p:ph idx="1" type="body"/>
          </p:nvPr>
        </p:nvSpPr>
        <p:spPr>
          <a:xfrm>
            <a:off x="5181600" y="559678"/>
            <a:ext cx="6248398" cy="59738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Homosexual</a:t>
            </a: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 -  Someone who has an emotional, romantic and/or sexual orientation towards someone of the same gender. 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Bisexual</a:t>
            </a: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 - Refers to a person who has an emotional and/or sexual orientation towards people of more than one gender 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Heterosexual</a:t>
            </a: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 - Someone who has an emotional, romantic and/or sexual orientation towards someone of the opposite gender. 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Gay</a:t>
            </a: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 – a different word for being homosexual 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Trans </a:t>
            </a: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– An umbrella term to describe people whose gender is not the same as, or does not sit comfortably with, the sex they were assigned at birth. 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reen Clipping" id="142" name="Google Shape;14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7528" y="292506"/>
            <a:ext cx="2258022" cy="224466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9"/>
          <p:cNvSpPr txBox="1"/>
          <p:nvPr/>
        </p:nvSpPr>
        <p:spPr>
          <a:xfrm>
            <a:off x="2167175" y="2596275"/>
            <a:ext cx="1800300" cy="4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Gareth Thomas</a:t>
            </a:r>
            <a:endParaRPr/>
          </a:p>
        </p:txBody>
      </p:sp>
      <p:sp>
        <p:nvSpPr>
          <p:cNvPr id="144" name="Google Shape;144;p19"/>
          <p:cNvSpPr txBox="1"/>
          <p:nvPr/>
        </p:nvSpPr>
        <p:spPr>
          <a:xfrm>
            <a:off x="8839983" y="2560713"/>
            <a:ext cx="136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Sam Smith</a:t>
            </a:r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4871864" y="2560712"/>
            <a:ext cx="230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Cara Delevigne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4105538" y="5422211"/>
            <a:ext cx="280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Tom Daley</a:t>
            </a:r>
            <a:endParaRPr/>
          </a:p>
        </p:txBody>
      </p:sp>
      <p:sp>
        <p:nvSpPr>
          <p:cNvPr id="147" name="Google Shape;147;p19"/>
          <p:cNvSpPr txBox="1"/>
          <p:nvPr/>
        </p:nvSpPr>
        <p:spPr>
          <a:xfrm>
            <a:off x="8725373" y="5422222"/>
            <a:ext cx="266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Ellen Page</a:t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343925" y="3621125"/>
            <a:ext cx="32160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Who are these people? What do they do? </a:t>
            </a:r>
            <a:endParaRPr sz="2400"/>
          </a:p>
        </p:txBody>
      </p:sp>
      <p:pic>
        <p:nvPicPr>
          <p:cNvPr id="149" name="Google Shape;14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83159" y="3156749"/>
            <a:ext cx="3392968" cy="211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52425" y="248850"/>
            <a:ext cx="2237550" cy="223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36149" y="3156757"/>
            <a:ext cx="3776675" cy="2114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36147" y="248847"/>
            <a:ext cx="3776674" cy="223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Video 1</a:t>
            </a:r>
            <a:endParaRPr b="0" i="1" sz="5000" u="none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59" name="Google Shape;159;p20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sng" cap="none" strike="noStrik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https://youtu.be/3tvqY5lF9fk</a:t>
            </a:r>
            <a:endParaRPr b="0" i="0" sz="2000" u="sng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sng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All = How do you think Richard was feeling before telling his parents he was gay? How could you tell?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All = Where were they when he told them?</a:t>
            </a:r>
            <a:endParaRPr/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Some = Why did his parents react this way?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0" name="Google Shape;16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Video 2 </a:t>
            </a:r>
            <a:endParaRPr b="0" i="1" sz="5000" u="none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66" name="Google Shape;166;p21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sng" cap="none" strike="noStrik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https://youtu.be/Bz1bkHRwP6I</a:t>
            </a:r>
            <a:endParaRPr b="0" i="0" sz="2000" u="sng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sng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All = List all the different ways that the different parents reacted 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Most = How did most parents react?</a:t>
            </a:r>
            <a:endParaRPr/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Some = What were some parents worried about?</a:t>
            </a:r>
            <a:endParaRPr/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Video 3</a:t>
            </a:r>
            <a:endParaRPr b="0" i="1" sz="5000" u="none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73" name="Google Shape;173;p22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sng" cap="none" strike="noStrik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https://youtu.be/Dp4s8yiDnUA</a:t>
            </a:r>
            <a:endParaRPr b="0" i="0" sz="2000" u="sng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sng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Some = How do a lot of people feel when they come out?</a:t>
            </a:r>
            <a:endParaRPr/>
          </a:p>
          <a:p>
            <a:pPr indent="-156464" lvl="0" marL="283464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All = How did these people tell others about their sexuality?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 txBox="1"/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000"/>
              <a:buFont typeface="Century Schoolbook"/>
              <a:buNone/>
            </a:pPr>
            <a:r>
              <a:rPr b="0" i="1" lang="en-GB" sz="5000" u="none" cap="none" strike="noStrike">
                <a:solidFill>
                  <a:srgbClr val="262626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Task</a:t>
            </a:r>
            <a:endParaRPr b="0" i="1" sz="5000" u="none" cap="none" strike="noStrike">
              <a:solidFill>
                <a:srgbClr val="262626"/>
              </a:solidFill>
              <a:latin typeface="Century Schoolbook"/>
              <a:ea typeface="Century Schoolbook"/>
              <a:cs typeface="Century Schoolbook"/>
              <a:sym typeface="Century Schoolbook"/>
            </a:endParaRPr>
          </a:p>
        </p:txBody>
      </p:sp>
      <p:sp>
        <p:nvSpPr>
          <p:cNvPr id="180" name="Google Shape;180;p23"/>
          <p:cNvSpPr txBox="1"/>
          <p:nvPr>
            <p:ph idx="1" type="body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Write a fictional letter to a friend explaining that you suspect you are gay. Explain how you are feeling in the letter. </a:t>
            </a:r>
            <a:endParaRPr/>
          </a:p>
          <a:p>
            <a:pPr indent="-3302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457200" lvl="0" marL="457200" marR="0" rtl="0" algn="l">
              <a:lnSpc>
                <a:spcPct val="112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rgbClr val="262626"/>
                </a:solidFill>
                <a:latin typeface="Corbel"/>
                <a:ea typeface="Corbel"/>
                <a:cs typeface="Corbel"/>
                <a:sym typeface="Corbel"/>
              </a:rPr>
              <a:t>Write a reply to this letter giving advice to your friend. </a:t>
            </a:r>
            <a:endParaRPr b="0" i="0" sz="2000" u="none" cap="none" strike="noStrike">
              <a:solidFill>
                <a:srgbClr val="262626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1" name="Google Shape;18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25" y="5596200"/>
            <a:ext cx="2237551" cy="4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Headlines">
  <a:themeElements>
    <a:clrScheme name="Headlines">
      <a:dk1>
        <a:srgbClr val="000000"/>
      </a:dk1>
      <a:lt1>
        <a:srgbClr val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Headlines">
  <a:themeElements>
    <a:clrScheme name="Headlines">
      <a:dk1>
        <a:srgbClr val="000000"/>
      </a:dk1>
      <a:lt1>
        <a:srgbClr val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