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61" r:id="rId5"/>
    <p:sldId id="257" r:id="rId6"/>
    <p:sldId id="263" r:id="rId7"/>
    <p:sldId id="258" r:id="rId8"/>
    <p:sldId id="262" r:id="rId9"/>
    <p:sldId id="264" r:id="rId10"/>
    <p:sldId id="265" r:id="rId11"/>
    <p:sldId id="266" r:id="rId12"/>
  </p:sldIdLst>
  <p:sldSz cx="9144000" cy="6858000" type="screen4x3"/>
  <p:notesSz cx="6858000" cy="9144000"/>
  <p:custShowLst>
    <p:custShow name="Presentación personalizada 1" id="0">
      <p:sldLst>
        <p:sld r:id="rId6"/>
      </p:sldLst>
    </p:custShow>
  </p:custShowLst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00"/>
    <a:srgbClr val="CCCC00"/>
    <a:srgbClr val="800080"/>
    <a:srgbClr val="FFCC00"/>
    <a:srgbClr val="FFFF00"/>
    <a:srgbClr val="01FF01"/>
    <a:srgbClr val="00CC00"/>
    <a:srgbClr val="99FF33"/>
    <a:srgbClr val="FF0066"/>
    <a:srgbClr val="E2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46" d="100"/>
          <a:sy n="46" d="100"/>
        </p:scale>
        <p:origin x="-1170" y="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A5B82A-A397-4963-A861-B93FE4FC58AC}" type="datetimeFigureOut">
              <a:rPr lang="es-ES" smtClean="0"/>
              <a:t>25/11/2018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176BA-E746-491E-8899-497F115B7B4F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711277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A5B82A-A397-4963-A861-B93FE4FC58AC}" type="datetimeFigureOut">
              <a:rPr lang="es-ES" smtClean="0"/>
              <a:t>25/11/2018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176BA-E746-491E-8899-497F115B7B4F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982162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A5B82A-A397-4963-A861-B93FE4FC58AC}" type="datetimeFigureOut">
              <a:rPr lang="es-ES" smtClean="0"/>
              <a:t>25/11/2018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176BA-E746-491E-8899-497F115B7B4F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945508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A5B82A-A397-4963-A861-B93FE4FC58AC}" type="datetimeFigureOut">
              <a:rPr lang="es-ES" smtClean="0"/>
              <a:t>25/11/2018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176BA-E746-491E-8899-497F115B7B4F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139376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A5B82A-A397-4963-A861-B93FE4FC58AC}" type="datetimeFigureOut">
              <a:rPr lang="es-ES" smtClean="0"/>
              <a:t>25/11/2018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176BA-E746-491E-8899-497F115B7B4F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82083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A5B82A-A397-4963-A861-B93FE4FC58AC}" type="datetimeFigureOut">
              <a:rPr lang="es-ES" smtClean="0"/>
              <a:t>25/11/2018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176BA-E746-491E-8899-497F115B7B4F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25886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A5B82A-A397-4963-A861-B93FE4FC58AC}" type="datetimeFigureOut">
              <a:rPr lang="es-ES" smtClean="0"/>
              <a:t>25/11/2018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176BA-E746-491E-8899-497F115B7B4F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853327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A5B82A-A397-4963-A861-B93FE4FC58AC}" type="datetimeFigureOut">
              <a:rPr lang="es-ES" smtClean="0"/>
              <a:t>25/11/2018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176BA-E746-491E-8899-497F115B7B4F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613015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A5B82A-A397-4963-A861-B93FE4FC58AC}" type="datetimeFigureOut">
              <a:rPr lang="es-ES" smtClean="0"/>
              <a:t>25/11/2018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176BA-E746-491E-8899-497F115B7B4F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032772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A5B82A-A397-4963-A861-B93FE4FC58AC}" type="datetimeFigureOut">
              <a:rPr lang="es-ES" smtClean="0"/>
              <a:t>25/11/2018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176BA-E746-491E-8899-497F115B7B4F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147853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A5B82A-A397-4963-A861-B93FE4FC58AC}" type="datetimeFigureOut">
              <a:rPr lang="es-ES" smtClean="0"/>
              <a:t>25/11/2018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176BA-E746-491E-8899-497F115B7B4F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05425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13000"/>
            <a:lum/>
          </a:blip>
          <a:srcRect/>
          <a:stretch>
            <a:fillRect l="2000" t="85000" b="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A5B82A-A397-4963-A861-B93FE4FC58AC}" type="datetimeFigureOut">
              <a:rPr lang="es-ES" smtClean="0"/>
              <a:t>25/11/2018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5176BA-E746-491E-8899-497F115B7B4F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877572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3568" y="116633"/>
            <a:ext cx="7772400" cy="1512168"/>
          </a:xfrm>
        </p:spPr>
        <p:txBody>
          <a:bodyPr/>
          <a:lstStyle/>
          <a:p>
            <a:r>
              <a:rPr lang="es-ES_tradnl" b="1" dirty="0">
                <a:solidFill>
                  <a:srgbClr val="7030A0"/>
                </a:solidFill>
              </a:rPr>
              <a:t>DEBAT IN DE KLAS</a:t>
            </a:r>
            <a:endParaRPr lang="es-ES" b="1" dirty="0">
              <a:solidFill>
                <a:srgbClr val="7030A0"/>
              </a:solidFill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403648" y="1124744"/>
            <a:ext cx="6400800" cy="1440160"/>
          </a:xfrm>
        </p:spPr>
        <p:txBody>
          <a:bodyPr/>
          <a:lstStyle/>
          <a:p>
            <a:r>
              <a:rPr lang="es-ES_tradnl" dirty="0"/>
              <a:t>ORGANISATIE EN AFSPRAKEN</a:t>
            </a:r>
            <a:endParaRPr lang="es-ES" dirty="0"/>
          </a:p>
        </p:txBody>
      </p:sp>
      <p:pic>
        <p:nvPicPr>
          <p:cNvPr id="4" name="3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8981" y="1844824"/>
            <a:ext cx="6699945" cy="3816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42131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32550"/>
            <a:ext cx="5713809" cy="3809206"/>
          </a:xfrm>
          <a:prstGeom prst="rect">
            <a:avLst/>
          </a:prstGeom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b="1" dirty="0">
                <a:solidFill>
                  <a:schemeClr val="accent2"/>
                </a:solidFill>
              </a:rPr>
              <a:t>ALGEMENE AFSPRAKEN</a:t>
            </a:r>
            <a:endParaRPr lang="es-ES" b="1" dirty="0">
              <a:solidFill>
                <a:schemeClr val="accent2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536" y="1412776"/>
            <a:ext cx="7067128" cy="4525963"/>
          </a:xfrm>
        </p:spPr>
        <p:txBody>
          <a:bodyPr>
            <a:normAutofit fontScale="92500" lnSpcReduction="20000"/>
          </a:bodyPr>
          <a:lstStyle/>
          <a:p>
            <a:r>
              <a:rPr lang="es-ES_tradnl" dirty="0" err="1"/>
              <a:t>Alle</a:t>
            </a:r>
            <a:r>
              <a:rPr lang="es-ES_tradnl" dirty="0"/>
              <a:t> </a:t>
            </a:r>
            <a:r>
              <a:rPr lang="es-ES_tradnl" dirty="0" err="1"/>
              <a:t>studenten</a:t>
            </a:r>
            <a:r>
              <a:rPr lang="es-ES_tradnl" dirty="0"/>
              <a:t> </a:t>
            </a:r>
            <a:r>
              <a:rPr lang="es-ES_tradnl" dirty="0" err="1"/>
              <a:t>moeten</a:t>
            </a:r>
            <a:r>
              <a:rPr lang="es-ES_tradnl" dirty="0"/>
              <a:t> </a:t>
            </a:r>
            <a:r>
              <a:rPr lang="es-ES_tradnl" dirty="0" err="1"/>
              <a:t>deelnemen</a:t>
            </a:r>
            <a:r>
              <a:rPr lang="es-ES_tradnl" dirty="0"/>
              <a:t> </a:t>
            </a:r>
            <a:r>
              <a:rPr lang="es-ES_tradnl" dirty="0" err="1"/>
              <a:t>aan</a:t>
            </a:r>
            <a:r>
              <a:rPr lang="es-ES_tradnl" dirty="0"/>
              <a:t> </a:t>
            </a:r>
            <a:r>
              <a:rPr lang="es-ES_tradnl" dirty="0" err="1"/>
              <a:t>het</a:t>
            </a:r>
            <a:r>
              <a:rPr lang="es-ES_tradnl" dirty="0"/>
              <a:t> </a:t>
            </a:r>
            <a:r>
              <a:rPr lang="es-ES_tradnl" dirty="0" err="1"/>
              <a:t>debat</a:t>
            </a:r>
            <a:endParaRPr lang="es-ES_tradnl" dirty="0"/>
          </a:p>
          <a:p>
            <a:r>
              <a:rPr lang="es-ES_tradnl" dirty="0" err="1"/>
              <a:t>Ze</a:t>
            </a:r>
            <a:r>
              <a:rPr lang="es-ES_tradnl" dirty="0"/>
              <a:t> </a:t>
            </a:r>
            <a:r>
              <a:rPr lang="es-ES_tradnl" dirty="0" err="1"/>
              <a:t>moeten</a:t>
            </a:r>
            <a:r>
              <a:rPr lang="es-ES_tradnl" dirty="0"/>
              <a:t> </a:t>
            </a:r>
            <a:r>
              <a:rPr lang="es-ES_tradnl" dirty="0" err="1"/>
              <a:t>zich</a:t>
            </a:r>
            <a:r>
              <a:rPr lang="es-ES_tradnl" dirty="0"/>
              <a:t> </a:t>
            </a:r>
            <a:r>
              <a:rPr lang="es-ES_tradnl" dirty="0" err="1"/>
              <a:t>aan</a:t>
            </a:r>
            <a:r>
              <a:rPr lang="es-ES_tradnl" dirty="0"/>
              <a:t> </a:t>
            </a:r>
            <a:r>
              <a:rPr lang="es-ES_tradnl" dirty="0" err="1"/>
              <a:t>het</a:t>
            </a:r>
            <a:r>
              <a:rPr lang="es-ES_tradnl" dirty="0"/>
              <a:t> </a:t>
            </a:r>
            <a:r>
              <a:rPr lang="es-ES_tradnl" dirty="0" err="1"/>
              <a:t>onderwerp</a:t>
            </a:r>
            <a:r>
              <a:rPr lang="es-ES_tradnl" dirty="0"/>
              <a:t> </a:t>
            </a:r>
            <a:r>
              <a:rPr lang="es-ES_tradnl" dirty="0" err="1"/>
              <a:t>houden</a:t>
            </a:r>
            <a:endParaRPr lang="es-ES_tradnl" dirty="0"/>
          </a:p>
          <a:p>
            <a:r>
              <a:rPr lang="es-ES_tradnl" dirty="0" err="1"/>
              <a:t>Ze</a:t>
            </a:r>
            <a:r>
              <a:rPr lang="es-ES_tradnl" dirty="0"/>
              <a:t> </a:t>
            </a:r>
            <a:r>
              <a:rPr lang="es-ES_tradnl" dirty="0" err="1"/>
              <a:t>moeten</a:t>
            </a:r>
            <a:r>
              <a:rPr lang="es-ES_tradnl" dirty="0"/>
              <a:t> </a:t>
            </a:r>
            <a:r>
              <a:rPr lang="es-ES_tradnl" dirty="0" err="1"/>
              <a:t>aandachtig</a:t>
            </a:r>
            <a:r>
              <a:rPr lang="es-ES_tradnl" dirty="0"/>
              <a:t> </a:t>
            </a:r>
            <a:r>
              <a:rPr lang="es-ES_tradnl" dirty="0" err="1"/>
              <a:t>luisteren</a:t>
            </a:r>
            <a:r>
              <a:rPr lang="es-ES_tradnl" dirty="0"/>
              <a:t> en </a:t>
            </a:r>
            <a:r>
              <a:rPr lang="es-ES_tradnl" dirty="0" err="1"/>
              <a:t>hun</a:t>
            </a:r>
            <a:r>
              <a:rPr lang="es-ES_tradnl" dirty="0"/>
              <a:t> </a:t>
            </a:r>
            <a:r>
              <a:rPr lang="es-ES_tradnl" dirty="0" err="1"/>
              <a:t>klasgenoten</a:t>
            </a:r>
            <a:r>
              <a:rPr lang="es-ES_tradnl" dirty="0"/>
              <a:t> </a:t>
            </a:r>
            <a:r>
              <a:rPr lang="es-ES_tradnl" dirty="0" err="1"/>
              <a:t>respecteren</a:t>
            </a:r>
            <a:endParaRPr lang="es-ES_tradnl" dirty="0"/>
          </a:p>
          <a:p>
            <a:r>
              <a:rPr lang="es-ES_tradnl" dirty="0" err="1"/>
              <a:t>Het</a:t>
            </a:r>
            <a:r>
              <a:rPr lang="es-ES_tradnl" dirty="0"/>
              <a:t> </a:t>
            </a:r>
            <a:r>
              <a:rPr lang="es-ES_tradnl" dirty="0" err="1"/>
              <a:t>is</a:t>
            </a:r>
            <a:r>
              <a:rPr lang="es-ES_tradnl" dirty="0"/>
              <a:t> </a:t>
            </a:r>
            <a:r>
              <a:rPr lang="es-ES_tradnl" dirty="0" err="1"/>
              <a:t>geen</a:t>
            </a:r>
            <a:r>
              <a:rPr lang="es-ES_tradnl" dirty="0"/>
              <a:t> </a:t>
            </a:r>
            <a:r>
              <a:rPr lang="es-ES_tradnl" dirty="0" err="1"/>
              <a:t>activiteit</a:t>
            </a:r>
            <a:r>
              <a:rPr lang="es-ES_tradnl" dirty="0"/>
              <a:t> </a:t>
            </a:r>
            <a:r>
              <a:rPr lang="es-ES_tradnl" dirty="0" err="1"/>
              <a:t>met</a:t>
            </a:r>
            <a:r>
              <a:rPr lang="es-ES_tradnl" dirty="0"/>
              <a:t> </a:t>
            </a:r>
            <a:r>
              <a:rPr lang="es-ES_tradnl" dirty="0" err="1"/>
              <a:t>een</a:t>
            </a:r>
            <a:r>
              <a:rPr lang="es-ES_tradnl" dirty="0"/>
              <a:t> </a:t>
            </a:r>
            <a:r>
              <a:rPr lang="es-ES_tradnl" dirty="0" err="1"/>
              <a:t>winnaar</a:t>
            </a:r>
            <a:r>
              <a:rPr lang="es-ES_tradnl" dirty="0"/>
              <a:t> </a:t>
            </a:r>
            <a:r>
              <a:rPr lang="es-ES_tradnl" dirty="0" err="1"/>
              <a:t>of</a:t>
            </a:r>
            <a:r>
              <a:rPr lang="es-ES_tradnl" dirty="0"/>
              <a:t> </a:t>
            </a:r>
            <a:r>
              <a:rPr lang="es-ES_tradnl" dirty="0" err="1"/>
              <a:t>een</a:t>
            </a:r>
            <a:r>
              <a:rPr lang="es-ES_tradnl" dirty="0"/>
              <a:t> </a:t>
            </a:r>
            <a:r>
              <a:rPr lang="es-ES_tradnl" dirty="0" err="1"/>
              <a:t>verliezer</a:t>
            </a:r>
            <a:r>
              <a:rPr lang="es-ES_tradnl" dirty="0"/>
              <a:t>, </a:t>
            </a:r>
            <a:r>
              <a:rPr lang="es-ES_tradnl" dirty="0" err="1"/>
              <a:t>maar</a:t>
            </a:r>
            <a:r>
              <a:rPr lang="es-ES_tradnl" dirty="0"/>
              <a:t> </a:t>
            </a:r>
            <a:r>
              <a:rPr lang="es-ES_tradnl" dirty="0" err="1"/>
              <a:t>een</a:t>
            </a:r>
            <a:r>
              <a:rPr lang="es-ES_tradnl" dirty="0"/>
              <a:t> </a:t>
            </a:r>
            <a:r>
              <a:rPr lang="es-ES_tradnl" dirty="0" err="1"/>
              <a:t>activiteit</a:t>
            </a:r>
            <a:r>
              <a:rPr lang="es-ES_tradnl" dirty="0"/>
              <a:t> </a:t>
            </a:r>
            <a:r>
              <a:rPr lang="es-ES_tradnl" dirty="0" err="1"/>
              <a:t>om</a:t>
            </a:r>
            <a:r>
              <a:rPr lang="es-ES_tradnl" dirty="0"/>
              <a:t> te </a:t>
            </a:r>
            <a:r>
              <a:rPr lang="es-ES_tradnl" dirty="0" err="1"/>
              <a:t>leren</a:t>
            </a:r>
            <a:endParaRPr lang="es-ES_tradnl" dirty="0"/>
          </a:p>
          <a:p>
            <a:r>
              <a:rPr lang="es-ES_tradnl" dirty="0" err="1"/>
              <a:t>Studenten</a:t>
            </a:r>
            <a:r>
              <a:rPr lang="es-ES_tradnl" dirty="0"/>
              <a:t> die </a:t>
            </a:r>
            <a:r>
              <a:rPr lang="es-ES_tradnl" dirty="0" err="1"/>
              <a:t>deze</a:t>
            </a:r>
            <a:r>
              <a:rPr lang="es-ES_tradnl" dirty="0"/>
              <a:t> </a:t>
            </a:r>
            <a:r>
              <a:rPr lang="es-ES_tradnl" dirty="0" err="1"/>
              <a:t>regels</a:t>
            </a:r>
            <a:r>
              <a:rPr lang="es-ES_tradnl" dirty="0"/>
              <a:t> </a:t>
            </a:r>
            <a:r>
              <a:rPr lang="es-ES_tradnl" dirty="0" err="1"/>
              <a:t>niet</a:t>
            </a:r>
            <a:r>
              <a:rPr lang="es-ES_tradnl" dirty="0"/>
              <a:t> </a:t>
            </a:r>
            <a:r>
              <a:rPr lang="es-ES_tradnl" dirty="0" err="1"/>
              <a:t>respecteren</a:t>
            </a:r>
            <a:r>
              <a:rPr lang="es-ES_tradnl" dirty="0"/>
              <a:t> </a:t>
            </a:r>
            <a:r>
              <a:rPr lang="es-ES_tradnl" dirty="0" err="1"/>
              <a:t>worden</a:t>
            </a:r>
            <a:r>
              <a:rPr lang="es-ES_tradnl" dirty="0"/>
              <a:t> </a:t>
            </a:r>
            <a:r>
              <a:rPr lang="es-ES_tradnl" dirty="0" err="1"/>
              <a:t>toeschouwers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5903882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b="1" dirty="0">
                <a:solidFill>
                  <a:srgbClr val="FF3300"/>
                </a:solidFill>
              </a:rPr>
              <a:t>TIMING (50´)</a:t>
            </a:r>
            <a:endParaRPr lang="es-ES" b="1" dirty="0">
              <a:solidFill>
                <a:srgbClr val="FF3300"/>
              </a:solidFill>
            </a:endParaRPr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10459957"/>
              </p:ext>
            </p:extLst>
          </p:nvPr>
        </p:nvGraphicFramePr>
        <p:xfrm>
          <a:off x="457200" y="1340766"/>
          <a:ext cx="8229600" cy="43924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5050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77909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439249">
                <a:tc>
                  <a:txBody>
                    <a:bodyPr/>
                    <a:lstStyle/>
                    <a:p>
                      <a:pPr algn="ctr"/>
                      <a:r>
                        <a:rPr lang="es-ES_tradnl" dirty="0" err="1"/>
                        <a:t>Duration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err="1"/>
                        <a:t>Goal</a:t>
                      </a:r>
                      <a:endParaRPr lang="es-E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39249">
                <a:tc>
                  <a:txBody>
                    <a:bodyPr/>
                    <a:lstStyle/>
                    <a:p>
                      <a:pPr algn="ctr"/>
                      <a:r>
                        <a:rPr lang="es-ES_tradnl" dirty="0"/>
                        <a:t>10´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err="1"/>
                        <a:t>Presentatie</a:t>
                      </a:r>
                      <a:r>
                        <a:rPr lang="es-ES_tradnl" dirty="0"/>
                        <a:t> van de </a:t>
                      </a:r>
                      <a:r>
                        <a:rPr lang="es-ES_tradnl" dirty="0" err="1"/>
                        <a:t>activiteit</a:t>
                      </a:r>
                      <a:r>
                        <a:rPr lang="es-ES_tradnl" baseline="0" dirty="0"/>
                        <a:t> &amp; </a:t>
                      </a:r>
                      <a:r>
                        <a:rPr lang="es-ES_tradnl" baseline="0" dirty="0" err="1"/>
                        <a:t>Onderwerp</a:t>
                      </a:r>
                      <a:r>
                        <a:rPr lang="es-ES_tradnl" baseline="0" dirty="0"/>
                        <a:t> </a:t>
                      </a:r>
                      <a:r>
                        <a:rPr lang="es-ES_tradnl" baseline="0" dirty="0" err="1"/>
                        <a:t>meedelen</a:t>
                      </a:r>
                      <a:endParaRPr lang="es-E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39249">
                <a:tc>
                  <a:txBody>
                    <a:bodyPr/>
                    <a:lstStyle/>
                    <a:p>
                      <a:pPr algn="ctr"/>
                      <a:r>
                        <a:rPr lang="es-ES_tradnl" dirty="0"/>
                        <a:t>5´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err="1"/>
                        <a:t>Vragen</a:t>
                      </a:r>
                      <a:r>
                        <a:rPr lang="es-ES_tradnl" dirty="0"/>
                        <a:t> / </a:t>
                      </a:r>
                      <a:r>
                        <a:rPr lang="es-ES_tradnl" dirty="0" err="1"/>
                        <a:t>Twijfels</a:t>
                      </a:r>
                      <a:endParaRPr lang="es-E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39249">
                <a:tc>
                  <a:txBody>
                    <a:bodyPr/>
                    <a:lstStyle/>
                    <a:p>
                      <a:pPr algn="ctr"/>
                      <a:r>
                        <a:rPr lang="es-ES_tradnl" dirty="0"/>
                        <a:t>10´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err="1"/>
                        <a:t>Studenten</a:t>
                      </a:r>
                      <a:r>
                        <a:rPr lang="es-ES_tradnl" dirty="0"/>
                        <a:t> </a:t>
                      </a:r>
                      <a:r>
                        <a:rPr lang="es-ES_tradnl" dirty="0" err="1"/>
                        <a:t>bereiden</a:t>
                      </a:r>
                      <a:r>
                        <a:rPr lang="es-ES_tradnl" dirty="0"/>
                        <a:t> argumenten </a:t>
                      </a:r>
                      <a:r>
                        <a:rPr lang="es-ES_tradnl" dirty="0" err="1"/>
                        <a:t>voor</a:t>
                      </a:r>
                      <a:r>
                        <a:rPr lang="es-ES_tradnl" dirty="0"/>
                        <a:t> in </a:t>
                      </a:r>
                      <a:r>
                        <a:rPr lang="es-ES_tradnl" dirty="0" err="1"/>
                        <a:t>groep</a:t>
                      </a:r>
                      <a:endParaRPr lang="es-E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39249">
                <a:tc>
                  <a:txBody>
                    <a:bodyPr/>
                    <a:lstStyle/>
                    <a:p>
                      <a:pPr algn="ctr"/>
                      <a:r>
                        <a:rPr lang="es-ES_tradnl" dirty="0"/>
                        <a:t>2´x 2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/>
                        <a:t>Elk </a:t>
                      </a:r>
                      <a:r>
                        <a:rPr lang="es-ES_tradnl" dirty="0" err="1"/>
                        <a:t>team</a:t>
                      </a:r>
                      <a:r>
                        <a:rPr lang="es-ES_tradnl" dirty="0"/>
                        <a:t> </a:t>
                      </a:r>
                      <a:r>
                        <a:rPr lang="es-ES_tradnl" dirty="0" err="1"/>
                        <a:t>presenteert</a:t>
                      </a:r>
                      <a:r>
                        <a:rPr lang="es-ES_tradnl" dirty="0"/>
                        <a:t> </a:t>
                      </a:r>
                      <a:r>
                        <a:rPr lang="es-ES_tradnl" dirty="0" err="1"/>
                        <a:t>hun</a:t>
                      </a:r>
                      <a:r>
                        <a:rPr lang="es-ES_tradnl" dirty="0"/>
                        <a:t> argumenten</a:t>
                      </a:r>
                      <a:endParaRPr lang="es-E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439249">
                <a:tc>
                  <a:txBody>
                    <a:bodyPr/>
                    <a:lstStyle/>
                    <a:p>
                      <a:pPr algn="ctr"/>
                      <a:r>
                        <a:rPr lang="es-ES_tradnl" dirty="0"/>
                        <a:t>1´x</a:t>
                      </a:r>
                      <a:r>
                        <a:rPr lang="es-ES_tradnl" baseline="0" dirty="0"/>
                        <a:t> 6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err="1"/>
                        <a:t>Tegenargumenten</a:t>
                      </a:r>
                      <a:endParaRPr lang="es-E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439249">
                <a:tc>
                  <a:txBody>
                    <a:bodyPr/>
                    <a:lstStyle/>
                    <a:p>
                      <a:pPr algn="ctr"/>
                      <a:r>
                        <a:rPr lang="es-ES_tradnl" dirty="0"/>
                        <a:t>5´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err="1"/>
                        <a:t>Reflectie</a:t>
                      </a:r>
                      <a:r>
                        <a:rPr lang="es-ES_tradnl" baseline="0" dirty="0"/>
                        <a:t> &amp; </a:t>
                      </a:r>
                      <a:r>
                        <a:rPr lang="es-ES_tradnl" baseline="0" dirty="0" err="1"/>
                        <a:t>conclusie</a:t>
                      </a:r>
                      <a:r>
                        <a:rPr lang="es-ES_tradnl" baseline="0" dirty="0"/>
                        <a:t> in </a:t>
                      </a:r>
                      <a:r>
                        <a:rPr lang="es-ES_tradnl" baseline="0" dirty="0" err="1"/>
                        <a:t>groepen</a:t>
                      </a:r>
                      <a:endParaRPr lang="es-E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439249">
                <a:tc>
                  <a:txBody>
                    <a:bodyPr/>
                    <a:lstStyle/>
                    <a:p>
                      <a:pPr algn="ctr"/>
                      <a:r>
                        <a:rPr lang="es-ES_tradnl" dirty="0"/>
                        <a:t>2´x 2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err="1"/>
                        <a:t>Eindconclusie</a:t>
                      </a:r>
                      <a:r>
                        <a:rPr lang="es-ES_tradnl" dirty="0"/>
                        <a:t> </a:t>
                      </a:r>
                      <a:r>
                        <a:rPr lang="es-ES_tradnl" dirty="0" err="1"/>
                        <a:t>meedelen</a:t>
                      </a:r>
                      <a:endParaRPr lang="es-E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439249">
                <a:tc>
                  <a:txBody>
                    <a:bodyPr/>
                    <a:lstStyle/>
                    <a:p>
                      <a:pPr algn="ctr"/>
                      <a:r>
                        <a:rPr lang="es-ES_tradnl" dirty="0"/>
                        <a:t>4´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err="1"/>
                        <a:t>Evaluatie</a:t>
                      </a:r>
                      <a:r>
                        <a:rPr lang="es-ES_tradnl" dirty="0"/>
                        <a:t> van de </a:t>
                      </a:r>
                      <a:r>
                        <a:rPr lang="es-ES_tradnl" dirty="0" err="1"/>
                        <a:t>observatoren</a:t>
                      </a:r>
                      <a:endParaRPr lang="es-E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439249">
                <a:tc>
                  <a:txBody>
                    <a:bodyPr/>
                    <a:lstStyle/>
                    <a:p>
                      <a:pPr algn="ctr"/>
                      <a:r>
                        <a:rPr lang="es-ES_tradnl" dirty="0"/>
                        <a:t>2´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err="1"/>
                        <a:t>Eindconclusie</a:t>
                      </a:r>
                      <a:r>
                        <a:rPr lang="es-ES_tradnl" dirty="0"/>
                        <a:t> van de </a:t>
                      </a:r>
                      <a:r>
                        <a:rPr lang="es-ES_tradnl" dirty="0" err="1"/>
                        <a:t>leerkracht</a:t>
                      </a:r>
                      <a:endParaRPr lang="es-E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273719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b="1" dirty="0">
                <a:solidFill>
                  <a:schemeClr val="accent6">
                    <a:lumMod val="75000"/>
                  </a:schemeClr>
                </a:solidFill>
              </a:rPr>
              <a:t>EEN DEBAT MET STUDENTEN</a:t>
            </a:r>
            <a:endParaRPr lang="es-ES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180728"/>
          </a:xfrm>
        </p:spPr>
        <p:txBody>
          <a:bodyPr/>
          <a:lstStyle/>
          <a:p>
            <a:r>
              <a:rPr lang="es-ES_tradnl" b="1" dirty="0"/>
              <a:t>WAT IS HET?</a:t>
            </a:r>
          </a:p>
          <a:p>
            <a:pPr marL="0" indent="0">
              <a:buNone/>
            </a:pPr>
            <a:r>
              <a:rPr lang="es-ES_tradnl" dirty="0"/>
              <a:t>    </a:t>
            </a:r>
          </a:p>
        </p:txBody>
      </p:sp>
      <p:sp>
        <p:nvSpPr>
          <p:cNvPr id="4" name="3 CuadroTexto"/>
          <p:cNvSpPr txBox="1"/>
          <p:nvPr/>
        </p:nvSpPr>
        <p:spPr>
          <a:xfrm>
            <a:off x="251520" y="2276872"/>
            <a:ext cx="8712968" cy="1200329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_tradnl" sz="2400" dirty="0" err="1">
                <a:solidFill>
                  <a:schemeClr val="bg1"/>
                </a:solidFill>
              </a:rPr>
              <a:t>Het</a:t>
            </a:r>
            <a:r>
              <a:rPr lang="es-ES_tradnl" sz="2400" dirty="0">
                <a:solidFill>
                  <a:schemeClr val="bg1"/>
                </a:solidFill>
              </a:rPr>
              <a:t> </a:t>
            </a:r>
            <a:r>
              <a:rPr lang="es-ES_tradnl" sz="2400" dirty="0" err="1">
                <a:solidFill>
                  <a:schemeClr val="bg1"/>
                </a:solidFill>
              </a:rPr>
              <a:t>is</a:t>
            </a:r>
            <a:r>
              <a:rPr lang="es-ES_tradnl" sz="2400" dirty="0">
                <a:solidFill>
                  <a:schemeClr val="bg1"/>
                </a:solidFill>
              </a:rPr>
              <a:t> </a:t>
            </a:r>
            <a:r>
              <a:rPr lang="es-ES_tradnl" sz="2400" dirty="0" err="1">
                <a:solidFill>
                  <a:schemeClr val="bg1"/>
                </a:solidFill>
              </a:rPr>
              <a:t>een</a:t>
            </a:r>
            <a:r>
              <a:rPr lang="es-ES_tradnl" sz="2400" dirty="0">
                <a:solidFill>
                  <a:schemeClr val="bg1"/>
                </a:solidFill>
              </a:rPr>
              <a:t> </a:t>
            </a:r>
            <a:r>
              <a:rPr lang="es-ES_tradnl" sz="2400" dirty="0" err="1">
                <a:solidFill>
                  <a:schemeClr val="bg1"/>
                </a:solidFill>
              </a:rPr>
              <a:t>activiteit</a:t>
            </a:r>
            <a:r>
              <a:rPr lang="es-ES_tradnl" sz="2400" dirty="0">
                <a:solidFill>
                  <a:schemeClr val="bg1"/>
                </a:solidFill>
              </a:rPr>
              <a:t> </a:t>
            </a:r>
            <a:r>
              <a:rPr lang="es-ES_tradnl" sz="2400" dirty="0" err="1">
                <a:solidFill>
                  <a:schemeClr val="bg1"/>
                </a:solidFill>
              </a:rPr>
              <a:t>waarbij</a:t>
            </a:r>
            <a:r>
              <a:rPr lang="es-ES_tradnl" sz="2400" dirty="0">
                <a:solidFill>
                  <a:schemeClr val="bg1"/>
                </a:solidFill>
              </a:rPr>
              <a:t> </a:t>
            </a:r>
            <a:r>
              <a:rPr lang="es-ES_tradnl" sz="2400" dirty="0" err="1">
                <a:solidFill>
                  <a:schemeClr val="bg1"/>
                </a:solidFill>
              </a:rPr>
              <a:t>studenten</a:t>
            </a:r>
            <a:r>
              <a:rPr lang="es-ES_tradnl" sz="2400" dirty="0">
                <a:solidFill>
                  <a:schemeClr val="bg1"/>
                </a:solidFill>
              </a:rPr>
              <a:t> </a:t>
            </a:r>
            <a:r>
              <a:rPr lang="es-ES_tradnl" sz="2400" dirty="0" err="1">
                <a:solidFill>
                  <a:schemeClr val="bg1"/>
                </a:solidFill>
              </a:rPr>
              <a:t>argumenteren</a:t>
            </a:r>
            <a:r>
              <a:rPr lang="es-ES_tradnl" sz="2400" dirty="0">
                <a:solidFill>
                  <a:schemeClr val="bg1"/>
                </a:solidFill>
              </a:rPr>
              <a:t> </a:t>
            </a:r>
            <a:r>
              <a:rPr lang="es-ES_tradnl" sz="2400" dirty="0" err="1">
                <a:solidFill>
                  <a:schemeClr val="bg1"/>
                </a:solidFill>
              </a:rPr>
              <a:t>voor</a:t>
            </a:r>
            <a:r>
              <a:rPr lang="es-ES_tradnl" sz="2400" dirty="0">
                <a:solidFill>
                  <a:schemeClr val="bg1"/>
                </a:solidFill>
              </a:rPr>
              <a:t> en </a:t>
            </a:r>
            <a:r>
              <a:rPr lang="es-ES_tradnl" sz="2400" dirty="0" err="1">
                <a:solidFill>
                  <a:schemeClr val="bg1"/>
                </a:solidFill>
              </a:rPr>
              <a:t>tegen</a:t>
            </a:r>
            <a:r>
              <a:rPr lang="es-ES_tradnl" sz="2400" dirty="0">
                <a:solidFill>
                  <a:schemeClr val="bg1"/>
                </a:solidFill>
              </a:rPr>
              <a:t> </a:t>
            </a:r>
            <a:r>
              <a:rPr lang="es-ES_tradnl" sz="2400" dirty="0" err="1">
                <a:solidFill>
                  <a:schemeClr val="bg1"/>
                </a:solidFill>
              </a:rPr>
              <a:t>een</a:t>
            </a:r>
            <a:r>
              <a:rPr lang="es-ES_tradnl" sz="2400" dirty="0">
                <a:solidFill>
                  <a:schemeClr val="bg1"/>
                </a:solidFill>
              </a:rPr>
              <a:t> </a:t>
            </a:r>
            <a:r>
              <a:rPr lang="es-ES_tradnl" sz="2400" dirty="0" err="1">
                <a:solidFill>
                  <a:schemeClr val="bg1"/>
                </a:solidFill>
              </a:rPr>
              <a:t>bepaald</a:t>
            </a:r>
            <a:r>
              <a:rPr lang="es-ES_tradnl" sz="2400" dirty="0">
                <a:solidFill>
                  <a:schemeClr val="bg1"/>
                </a:solidFill>
              </a:rPr>
              <a:t> </a:t>
            </a:r>
            <a:r>
              <a:rPr lang="es-ES_tradnl" sz="2400" dirty="0" err="1">
                <a:solidFill>
                  <a:schemeClr val="bg1"/>
                </a:solidFill>
              </a:rPr>
              <a:t>onderwerp</a:t>
            </a:r>
            <a:r>
              <a:rPr lang="es-ES_tradnl" sz="2400" dirty="0">
                <a:solidFill>
                  <a:schemeClr val="bg1"/>
                </a:solidFill>
              </a:rPr>
              <a:t> </a:t>
            </a:r>
            <a:r>
              <a:rPr lang="es-ES_tradnl" sz="2400" dirty="0" err="1">
                <a:solidFill>
                  <a:schemeClr val="bg1"/>
                </a:solidFill>
              </a:rPr>
              <a:t>zonder</a:t>
            </a:r>
            <a:r>
              <a:rPr lang="es-ES_tradnl" sz="2400" dirty="0">
                <a:solidFill>
                  <a:schemeClr val="bg1"/>
                </a:solidFill>
              </a:rPr>
              <a:t> </a:t>
            </a:r>
            <a:r>
              <a:rPr lang="es-ES_tradnl" sz="2400" dirty="0" err="1">
                <a:solidFill>
                  <a:schemeClr val="bg1"/>
                </a:solidFill>
              </a:rPr>
              <a:t>ervoor</a:t>
            </a:r>
            <a:r>
              <a:rPr lang="es-ES_tradnl" sz="2400" dirty="0">
                <a:solidFill>
                  <a:schemeClr val="bg1"/>
                </a:solidFill>
              </a:rPr>
              <a:t> </a:t>
            </a:r>
            <a:r>
              <a:rPr lang="es-ES_tradnl" sz="2400" dirty="0" err="1">
                <a:solidFill>
                  <a:schemeClr val="bg1"/>
                </a:solidFill>
              </a:rPr>
              <a:t>een</a:t>
            </a:r>
            <a:r>
              <a:rPr lang="es-ES_tradnl" sz="2400" dirty="0">
                <a:solidFill>
                  <a:schemeClr val="bg1"/>
                </a:solidFill>
              </a:rPr>
              <a:t> </a:t>
            </a:r>
            <a:r>
              <a:rPr lang="es-ES_tradnl" sz="2400" dirty="0" err="1">
                <a:solidFill>
                  <a:schemeClr val="bg1"/>
                </a:solidFill>
              </a:rPr>
              <a:t>oplossing</a:t>
            </a:r>
            <a:r>
              <a:rPr lang="es-ES_tradnl" sz="2400" dirty="0">
                <a:solidFill>
                  <a:schemeClr val="bg1"/>
                </a:solidFill>
              </a:rPr>
              <a:t> </a:t>
            </a:r>
            <a:r>
              <a:rPr lang="es-ES_tradnl" sz="2400" dirty="0" err="1">
                <a:solidFill>
                  <a:schemeClr val="bg1"/>
                </a:solidFill>
              </a:rPr>
              <a:t>trachten</a:t>
            </a:r>
            <a:r>
              <a:rPr lang="es-ES_tradnl" sz="2400" dirty="0">
                <a:solidFill>
                  <a:schemeClr val="bg1"/>
                </a:solidFill>
              </a:rPr>
              <a:t> te </a:t>
            </a:r>
            <a:r>
              <a:rPr lang="es-ES_tradnl" sz="2400" dirty="0" err="1">
                <a:solidFill>
                  <a:schemeClr val="bg1"/>
                </a:solidFill>
              </a:rPr>
              <a:t>vinden</a:t>
            </a:r>
            <a:r>
              <a:rPr lang="es-ES_tradnl" sz="2400" dirty="0">
                <a:solidFill>
                  <a:schemeClr val="bg1"/>
                </a:solidFill>
              </a:rPr>
              <a:t>.</a:t>
            </a:r>
            <a:endParaRPr lang="es-ES" sz="1600" dirty="0"/>
          </a:p>
        </p:txBody>
      </p:sp>
      <p:sp>
        <p:nvSpPr>
          <p:cNvPr id="5" name="2 Marcador de contenido"/>
          <p:cNvSpPr txBox="1">
            <a:spLocks/>
          </p:cNvSpPr>
          <p:nvPr/>
        </p:nvSpPr>
        <p:spPr>
          <a:xfrm>
            <a:off x="609600" y="3507978"/>
            <a:ext cx="8229600" cy="13897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b="1" dirty="0"/>
              <a:t>BEDOELING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s-ES_tradnl" dirty="0"/>
              <a:t>    </a:t>
            </a:r>
          </a:p>
        </p:txBody>
      </p:sp>
      <p:sp>
        <p:nvSpPr>
          <p:cNvPr id="6" name="5 CuadroTexto"/>
          <p:cNvSpPr txBox="1"/>
          <p:nvPr/>
        </p:nvSpPr>
        <p:spPr>
          <a:xfrm>
            <a:off x="995001" y="4077072"/>
            <a:ext cx="7795592" cy="209288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es-ES_tradnl" sz="2800" dirty="0" err="1">
                <a:solidFill>
                  <a:schemeClr val="bg1"/>
                </a:solidFill>
              </a:rPr>
              <a:t>Communicatievaardigheden</a:t>
            </a:r>
            <a:r>
              <a:rPr lang="es-ES_tradnl" sz="2800" dirty="0">
                <a:solidFill>
                  <a:schemeClr val="bg1"/>
                </a:solidFill>
              </a:rPr>
              <a:t> </a:t>
            </a:r>
            <a:r>
              <a:rPr lang="es-ES_tradnl" sz="2800" dirty="0" err="1">
                <a:solidFill>
                  <a:schemeClr val="bg1"/>
                </a:solidFill>
              </a:rPr>
              <a:t>ontwikkelen</a:t>
            </a:r>
            <a:r>
              <a:rPr lang="es-ES_tradnl" sz="2800" dirty="0">
                <a:solidFill>
                  <a:schemeClr val="bg1"/>
                </a:solidFill>
              </a:rPr>
              <a:t>, </a:t>
            </a:r>
            <a:r>
              <a:rPr lang="es-ES_tradnl" sz="2800" dirty="0" err="1">
                <a:solidFill>
                  <a:schemeClr val="bg1"/>
                </a:solidFill>
              </a:rPr>
              <a:t>analytisch</a:t>
            </a:r>
            <a:r>
              <a:rPr lang="es-ES_tradnl" sz="2800" dirty="0">
                <a:solidFill>
                  <a:schemeClr val="bg1"/>
                </a:solidFill>
              </a:rPr>
              <a:t> </a:t>
            </a:r>
            <a:r>
              <a:rPr lang="es-ES_tradnl" sz="2800" dirty="0" err="1">
                <a:solidFill>
                  <a:schemeClr val="bg1"/>
                </a:solidFill>
              </a:rPr>
              <a:t>denken</a:t>
            </a:r>
            <a:r>
              <a:rPr lang="es-ES_tradnl" sz="2800" dirty="0">
                <a:solidFill>
                  <a:schemeClr val="bg1"/>
                </a:solidFill>
              </a:rPr>
              <a:t> en </a:t>
            </a:r>
            <a:r>
              <a:rPr lang="es-ES_tradnl" sz="2800" dirty="0" err="1">
                <a:solidFill>
                  <a:schemeClr val="bg1"/>
                </a:solidFill>
              </a:rPr>
              <a:t>respect</a:t>
            </a:r>
            <a:endParaRPr lang="es-ES_tradnl" sz="2800" dirty="0">
              <a:solidFill>
                <a:schemeClr val="bg1"/>
              </a:solidFill>
            </a:endParaRP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s-ES_tradnl" sz="2800" dirty="0">
                <a:solidFill>
                  <a:schemeClr val="bg1"/>
                </a:solidFill>
              </a:rPr>
              <a:t>De </a:t>
            </a:r>
            <a:r>
              <a:rPr lang="es-ES_tradnl" sz="2800" dirty="0" err="1">
                <a:solidFill>
                  <a:schemeClr val="bg1"/>
                </a:solidFill>
              </a:rPr>
              <a:t>kennis</a:t>
            </a:r>
            <a:r>
              <a:rPr lang="es-ES_tradnl" sz="2800" dirty="0">
                <a:solidFill>
                  <a:schemeClr val="bg1"/>
                </a:solidFill>
              </a:rPr>
              <a:t> van de </a:t>
            </a:r>
            <a:r>
              <a:rPr lang="es-ES_tradnl" sz="2800" dirty="0" err="1">
                <a:solidFill>
                  <a:schemeClr val="bg1"/>
                </a:solidFill>
              </a:rPr>
              <a:t>studenten</a:t>
            </a:r>
            <a:r>
              <a:rPr lang="es-ES_tradnl" sz="2800" dirty="0">
                <a:solidFill>
                  <a:schemeClr val="bg1"/>
                </a:solidFill>
              </a:rPr>
              <a:t> </a:t>
            </a:r>
            <a:r>
              <a:rPr lang="es-ES_tradnl" sz="2800" dirty="0" err="1">
                <a:solidFill>
                  <a:schemeClr val="bg1"/>
                </a:solidFill>
              </a:rPr>
              <a:t>over</a:t>
            </a:r>
            <a:r>
              <a:rPr lang="es-ES_tradnl" sz="2800" dirty="0">
                <a:solidFill>
                  <a:schemeClr val="bg1"/>
                </a:solidFill>
              </a:rPr>
              <a:t> </a:t>
            </a:r>
            <a:r>
              <a:rPr lang="es-ES_tradnl" sz="2800" dirty="0" err="1">
                <a:solidFill>
                  <a:schemeClr val="bg1"/>
                </a:solidFill>
              </a:rPr>
              <a:t>een</a:t>
            </a:r>
            <a:r>
              <a:rPr lang="es-ES_tradnl" sz="2800" dirty="0">
                <a:solidFill>
                  <a:schemeClr val="bg1"/>
                </a:solidFill>
              </a:rPr>
              <a:t> </a:t>
            </a:r>
            <a:r>
              <a:rPr lang="es-ES_tradnl" sz="2800" dirty="0" err="1">
                <a:solidFill>
                  <a:schemeClr val="bg1"/>
                </a:solidFill>
              </a:rPr>
              <a:t>bepaald</a:t>
            </a:r>
            <a:r>
              <a:rPr lang="es-ES_tradnl" sz="2800" dirty="0">
                <a:solidFill>
                  <a:schemeClr val="bg1"/>
                </a:solidFill>
              </a:rPr>
              <a:t> </a:t>
            </a:r>
            <a:r>
              <a:rPr lang="es-ES_tradnl" sz="2800" dirty="0" err="1">
                <a:solidFill>
                  <a:schemeClr val="bg1"/>
                </a:solidFill>
              </a:rPr>
              <a:t>onderwerp</a:t>
            </a:r>
            <a:r>
              <a:rPr lang="es-ES_tradnl" sz="2800" dirty="0">
                <a:solidFill>
                  <a:schemeClr val="bg1"/>
                </a:solidFill>
              </a:rPr>
              <a:t> </a:t>
            </a:r>
            <a:r>
              <a:rPr lang="es-ES_tradnl" sz="2800" dirty="0" err="1">
                <a:solidFill>
                  <a:schemeClr val="bg1"/>
                </a:solidFill>
              </a:rPr>
              <a:t>verbeteren</a:t>
            </a:r>
            <a:endParaRPr lang="es-ES_tradnl" sz="2800" dirty="0">
              <a:solidFill>
                <a:schemeClr val="bg1"/>
              </a:solidFill>
            </a:endParaRPr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7171405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5" y="-29858"/>
            <a:ext cx="5686425" cy="5686425"/>
          </a:xfrm>
          <a:prstGeom prst="rect">
            <a:avLst/>
          </a:prstGeom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b="1" dirty="0">
                <a:solidFill>
                  <a:srgbClr val="E20000"/>
                </a:solidFill>
              </a:rPr>
              <a:t>ROL VAN DE LEERKRACHT</a:t>
            </a:r>
            <a:endParaRPr lang="es-ES" b="1" dirty="0">
              <a:solidFill>
                <a:srgbClr val="E2000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1772816"/>
            <a:ext cx="8676456" cy="4065315"/>
          </a:xfrm>
        </p:spPr>
        <p:txBody>
          <a:bodyPr>
            <a:normAutofit fontScale="92500"/>
          </a:bodyPr>
          <a:lstStyle/>
          <a:p>
            <a:r>
              <a:rPr lang="es-ES_tradnl" dirty="0" err="1"/>
              <a:t>Introduceert</a:t>
            </a:r>
            <a:r>
              <a:rPr lang="es-ES_tradnl" dirty="0"/>
              <a:t> de </a:t>
            </a:r>
            <a:r>
              <a:rPr lang="es-ES_tradnl" dirty="0" err="1"/>
              <a:t>activiteit</a:t>
            </a:r>
            <a:r>
              <a:rPr lang="es-ES_tradnl" dirty="0"/>
              <a:t> </a:t>
            </a:r>
          </a:p>
          <a:p>
            <a:r>
              <a:rPr lang="es-ES_tradnl" dirty="0" err="1"/>
              <a:t>Verdeelt</a:t>
            </a:r>
            <a:r>
              <a:rPr lang="es-ES_tradnl" dirty="0"/>
              <a:t> de </a:t>
            </a:r>
            <a:r>
              <a:rPr lang="es-ES_tradnl" dirty="0" err="1"/>
              <a:t>verschillende</a:t>
            </a:r>
            <a:r>
              <a:rPr lang="es-ES_tradnl" dirty="0"/>
              <a:t> rollen </a:t>
            </a:r>
            <a:r>
              <a:rPr lang="es-ES_tradnl" dirty="0" err="1"/>
              <a:t>onder</a:t>
            </a:r>
            <a:r>
              <a:rPr lang="es-ES_tradnl" dirty="0"/>
              <a:t> de </a:t>
            </a:r>
            <a:r>
              <a:rPr lang="es-ES_tradnl" dirty="0" err="1"/>
              <a:t>studenten</a:t>
            </a:r>
            <a:endParaRPr lang="es-ES_tradnl" dirty="0"/>
          </a:p>
          <a:p>
            <a:r>
              <a:rPr lang="es-ES_tradnl" dirty="0" err="1"/>
              <a:t>Selecteert</a:t>
            </a:r>
            <a:r>
              <a:rPr lang="es-ES_tradnl" dirty="0"/>
              <a:t> de </a:t>
            </a:r>
            <a:r>
              <a:rPr lang="es-ES_tradnl" dirty="0" err="1"/>
              <a:t>onderwerpen</a:t>
            </a:r>
            <a:endParaRPr lang="es-ES_tradnl" dirty="0"/>
          </a:p>
          <a:p>
            <a:r>
              <a:rPr lang="es-ES_tradnl" dirty="0" err="1"/>
              <a:t>Observeert</a:t>
            </a:r>
            <a:r>
              <a:rPr lang="es-ES_tradnl" dirty="0"/>
              <a:t> </a:t>
            </a:r>
            <a:r>
              <a:rPr lang="es-ES_tradnl" dirty="0" err="1"/>
              <a:t>hoe</a:t>
            </a:r>
            <a:r>
              <a:rPr lang="es-ES_tradnl" dirty="0"/>
              <a:t> de </a:t>
            </a:r>
            <a:r>
              <a:rPr lang="es-ES_tradnl" dirty="0" err="1"/>
              <a:t>activiteit</a:t>
            </a:r>
            <a:r>
              <a:rPr lang="es-ES_tradnl" dirty="0"/>
              <a:t> </a:t>
            </a:r>
            <a:r>
              <a:rPr lang="es-ES_tradnl" dirty="0" err="1"/>
              <a:t>verloopt</a:t>
            </a:r>
            <a:endParaRPr lang="es-ES_tradnl" dirty="0"/>
          </a:p>
          <a:p>
            <a:r>
              <a:rPr lang="es-ES_tradnl" dirty="0" err="1"/>
              <a:t>Schrijft</a:t>
            </a:r>
            <a:r>
              <a:rPr lang="es-ES_tradnl" dirty="0"/>
              <a:t> de </a:t>
            </a:r>
            <a:r>
              <a:rPr lang="es-ES_tradnl" dirty="0" err="1"/>
              <a:t>belangrijkste</a:t>
            </a:r>
            <a:r>
              <a:rPr lang="es-ES_tradnl" dirty="0"/>
              <a:t> argumenten </a:t>
            </a:r>
            <a:r>
              <a:rPr lang="es-ES_tradnl" dirty="0" err="1"/>
              <a:t>langs</a:t>
            </a:r>
            <a:r>
              <a:rPr lang="es-ES_tradnl" dirty="0"/>
              <a:t> </a:t>
            </a:r>
            <a:r>
              <a:rPr lang="es-ES_tradnl" dirty="0" err="1"/>
              <a:t>beide</a:t>
            </a:r>
            <a:r>
              <a:rPr lang="es-ES_tradnl" dirty="0"/>
              <a:t> </a:t>
            </a:r>
            <a:r>
              <a:rPr lang="es-ES_tradnl" dirty="0" err="1"/>
              <a:t>kanten</a:t>
            </a:r>
            <a:r>
              <a:rPr lang="es-ES_tradnl" dirty="0"/>
              <a:t> </a:t>
            </a:r>
            <a:r>
              <a:rPr lang="es-ES_tradnl" dirty="0" err="1"/>
              <a:t>op</a:t>
            </a:r>
            <a:r>
              <a:rPr lang="es-ES_tradnl" dirty="0"/>
              <a:t> </a:t>
            </a:r>
            <a:r>
              <a:rPr lang="es-ES_tradnl" dirty="0" err="1"/>
              <a:t>het</a:t>
            </a:r>
            <a:r>
              <a:rPr lang="es-ES_tradnl" dirty="0"/>
              <a:t> </a:t>
            </a:r>
            <a:r>
              <a:rPr lang="es-ES_tradnl" dirty="0" err="1"/>
              <a:t>bord</a:t>
            </a:r>
            <a:r>
              <a:rPr lang="en-US" dirty="0"/>
              <a:t>  </a:t>
            </a:r>
            <a:endParaRPr lang="es-ES" dirty="0"/>
          </a:p>
          <a:p>
            <a:r>
              <a:rPr lang="es-ES_tradnl" dirty="0" err="1"/>
              <a:t>Vat</a:t>
            </a:r>
            <a:r>
              <a:rPr lang="es-ES_tradnl" dirty="0"/>
              <a:t> de </a:t>
            </a:r>
            <a:r>
              <a:rPr lang="es-ES_tradnl" dirty="0" err="1"/>
              <a:t>conclusie</a:t>
            </a:r>
            <a:r>
              <a:rPr lang="es-ES_tradnl" dirty="0"/>
              <a:t> van </a:t>
            </a:r>
            <a:r>
              <a:rPr lang="es-ES_tradnl" dirty="0" err="1"/>
              <a:t>het</a:t>
            </a:r>
            <a:r>
              <a:rPr lang="es-ES_tradnl" dirty="0"/>
              <a:t> </a:t>
            </a:r>
            <a:r>
              <a:rPr lang="es-ES_tradnl" dirty="0" err="1"/>
              <a:t>debat</a:t>
            </a:r>
            <a:r>
              <a:rPr lang="es-ES_tradnl" dirty="0"/>
              <a:t> </a:t>
            </a:r>
            <a:r>
              <a:rPr lang="es-ES_tradnl" dirty="0" err="1"/>
              <a:t>samen</a:t>
            </a:r>
            <a:endParaRPr lang="es-ES_tradnl" dirty="0"/>
          </a:p>
          <a:p>
            <a:pPr marL="0" indent="0">
              <a:buNone/>
            </a:pPr>
            <a:endParaRPr lang="es-ES_tradnl" dirty="0"/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1654067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9344" y="0"/>
            <a:ext cx="4941168" cy="5661248"/>
          </a:xfrm>
          <a:prstGeom prst="rect">
            <a:avLst/>
          </a:prstGeom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b="1" dirty="0">
                <a:solidFill>
                  <a:schemeClr val="accent1">
                    <a:lumMod val="75000"/>
                  </a:schemeClr>
                </a:solidFill>
              </a:rPr>
              <a:t>MOGELIJKE ONDERWERPEN</a:t>
            </a:r>
            <a:endParaRPr lang="es-E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07504" y="1711349"/>
            <a:ext cx="9036496" cy="4525963"/>
          </a:xfrm>
        </p:spPr>
        <p:txBody>
          <a:bodyPr>
            <a:normAutofit fontScale="92500" lnSpcReduction="20000"/>
          </a:bodyPr>
          <a:lstStyle/>
          <a:p>
            <a:pPr lvl="0"/>
            <a:r>
              <a:rPr lang="nl-BE" dirty="0"/>
              <a:t>Homo’s moeten hun seksuele oriëntatie aan hun vrienden en familie meedelen</a:t>
            </a:r>
          </a:p>
          <a:p>
            <a:pPr lvl="0"/>
            <a:r>
              <a:rPr lang="nl-BE" dirty="0"/>
              <a:t>Homo’s zouden in elk land het recht moeten krijgen te trouwen</a:t>
            </a:r>
          </a:p>
          <a:p>
            <a:pPr lvl="0"/>
            <a:r>
              <a:rPr lang="nl-BE" dirty="0"/>
              <a:t>Het moet homo’s toegelaten zijn kinderen te adopteren </a:t>
            </a:r>
          </a:p>
          <a:p>
            <a:pPr lvl="0"/>
            <a:r>
              <a:rPr lang="nl-BE" dirty="0"/>
              <a:t>Homoseksuele beroemdheden zouden zich moeten </a:t>
            </a:r>
            <a:r>
              <a:rPr lang="nl-BE" i="1" dirty="0" err="1"/>
              <a:t>outen</a:t>
            </a:r>
            <a:r>
              <a:rPr lang="nl-BE" dirty="0"/>
              <a:t> om de LGBT-gemeenschap te helpen </a:t>
            </a:r>
          </a:p>
          <a:p>
            <a:pPr lvl="0"/>
            <a:r>
              <a:rPr lang="nl-BE" dirty="0"/>
              <a:t>Homoseksualiteit is de belangrijkste reden voor pestgedrag in secundaire scholen</a:t>
            </a:r>
          </a:p>
          <a:p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36342096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b="1" dirty="0">
                <a:solidFill>
                  <a:srgbClr val="FF0066"/>
                </a:solidFill>
              </a:rPr>
              <a:t>ROLLEN VERDELEN</a:t>
            </a:r>
            <a:endParaRPr lang="es-ES" b="1" dirty="0">
              <a:solidFill>
                <a:srgbClr val="FF0066"/>
              </a:solidFill>
            </a:endParaRPr>
          </a:p>
        </p:txBody>
      </p:sp>
      <p:pic>
        <p:nvPicPr>
          <p:cNvPr id="6" name="5 Marcador de contenido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3212976"/>
            <a:ext cx="5713809" cy="3809206"/>
          </a:xfrm>
        </p:spPr>
      </p:pic>
      <p:sp>
        <p:nvSpPr>
          <p:cNvPr id="7" name="6 CuadroTexto"/>
          <p:cNvSpPr txBox="1"/>
          <p:nvPr/>
        </p:nvSpPr>
        <p:spPr>
          <a:xfrm>
            <a:off x="2915816" y="1268760"/>
            <a:ext cx="35283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3200" b="1" dirty="0">
                <a:solidFill>
                  <a:schemeClr val="bg1">
                    <a:lumMod val="50000"/>
                  </a:schemeClr>
                </a:solidFill>
              </a:rPr>
              <a:t>WIE IS WIE?</a:t>
            </a:r>
            <a:endParaRPr lang="es-ES" sz="32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251520" y="2041684"/>
            <a:ext cx="30243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800" b="1" dirty="0"/>
              <a:t>MODERATOR</a:t>
            </a:r>
            <a:endParaRPr lang="es-ES" sz="2800" b="1" dirty="0"/>
          </a:p>
        </p:txBody>
      </p:sp>
      <p:sp>
        <p:nvSpPr>
          <p:cNvPr id="9" name="8 CuadroTexto"/>
          <p:cNvSpPr txBox="1"/>
          <p:nvPr/>
        </p:nvSpPr>
        <p:spPr>
          <a:xfrm>
            <a:off x="1835696" y="2532277"/>
            <a:ext cx="30963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800" b="1" dirty="0"/>
              <a:t>TIJDWAARNEMER</a:t>
            </a:r>
            <a:endParaRPr lang="es-ES" sz="2800" b="1" dirty="0"/>
          </a:p>
        </p:txBody>
      </p:sp>
      <p:sp>
        <p:nvSpPr>
          <p:cNvPr id="10" name="9 CuadroTexto"/>
          <p:cNvSpPr txBox="1"/>
          <p:nvPr/>
        </p:nvSpPr>
        <p:spPr>
          <a:xfrm>
            <a:off x="4427984" y="1988840"/>
            <a:ext cx="22322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2800" b="1" dirty="0"/>
              <a:t>TEAMLEDEN</a:t>
            </a:r>
            <a:endParaRPr lang="es-ES" sz="2800" b="1" dirty="0"/>
          </a:p>
        </p:txBody>
      </p:sp>
      <p:sp>
        <p:nvSpPr>
          <p:cNvPr id="11" name="10 CuadroTexto"/>
          <p:cNvSpPr txBox="1"/>
          <p:nvPr/>
        </p:nvSpPr>
        <p:spPr>
          <a:xfrm>
            <a:off x="6444208" y="2257708"/>
            <a:ext cx="26642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800" b="1" dirty="0"/>
              <a:t>OBSERVATOREN</a:t>
            </a:r>
            <a:endParaRPr lang="es-ES" sz="2800" b="1" dirty="0"/>
          </a:p>
        </p:txBody>
      </p:sp>
    </p:spTree>
    <p:extLst>
      <p:ext uri="{BB962C8B-B14F-4D97-AF65-F5344CB8AC3E}">
        <p14:creationId xmlns:p14="http://schemas.microsoft.com/office/powerpoint/2010/main" val="37501769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b="1" dirty="0">
                <a:solidFill>
                  <a:srgbClr val="01FF01"/>
                </a:solidFill>
              </a:rPr>
              <a:t>TEAMLEDEN</a:t>
            </a:r>
            <a:endParaRPr lang="es-ES" b="1" dirty="0">
              <a:solidFill>
                <a:srgbClr val="01FF01"/>
              </a:solidFill>
            </a:endParaRPr>
          </a:p>
        </p:txBody>
      </p:sp>
      <p:pic>
        <p:nvPicPr>
          <p:cNvPr id="4" name="3 Marcador de contenido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1124744"/>
            <a:ext cx="6840760" cy="2232248"/>
          </a:xfrm>
        </p:spPr>
      </p:pic>
      <p:sp>
        <p:nvSpPr>
          <p:cNvPr id="5" name="4 CuadroTexto"/>
          <p:cNvSpPr txBox="1"/>
          <p:nvPr/>
        </p:nvSpPr>
        <p:spPr>
          <a:xfrm>
            <a:off x="899592" y="3429000"/>
            <a:ext cx="777686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ES_tradnl" sz="3200" dirty="0"/>
              <a:t>2 </a:t>
            </a:r>
            <a:r>
              <a:rPr lang="es-ES_tradnl" sz="3200" dirty="0" err="1"/>
              <a:t>teams</a:t>
            </a:r>
            <a:r>
              <a:rPr lang="es-ES_tradnl" sz="3200" dirty="0"/>
              <a:t>: </a:t>
            </a:r>
            <a:r>
              <a:rPr lang="es-ES_tradnl" sz="3200" dirty="0" err="1"/>
              <a:t>voor</a:t>
            </a:r>
            <a:r>
              <a:rPr lang="es-ES_tradnl" sz="3200" dirty="0"/>
              <a:t> en </a:t>
            </a:r>
            <a:r>
              <a:rPr lang="es-ES_tradnl" sz="3200" dirty="0" err="1"/>
              <a:t>tegen</a:t>
            </a:r>
            <a:endParaRPr lang="es-ES_tradnl" sz="3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_tradnl" sz="3200" dirty="0" err="1"/>
              <a:t>Ongeveer</a:t>
            </a:r>
            <a:r>
              <a:rPr lang="es-ES_tradnl" sz="3200" dirty="0"/>
              <a:t> 10 </a:t>
            </a:r>
            <a:r>
              <a:rPr lang="es-ES_tradnl" sz="3200" dirty="0" err="1"/>
              <a:t>studenten</a:t>
            </a:r>
            <a:r>
              <a:rPr lang="es-ES_tradnl" sz="3200" dirty="0"/>
              <a:t> per </a:t>
            </a:r>
            <a:r>
              <a:rPr lang="es-ES_tradnl" sz="3200" dirty="0" err="1"/>
              <a:t>team</a:t>
            </a:r>
            <a:endParaRPr lang="es-ES_tradnl" sz="3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_tradnl" sz="3200" dirty="0" err="1"/>
              <a:t>Studenten</a:t>
            </a:r>
            <a:r>
              <a:rPr lang="es-ES_tradnl" sz="3200" dirty="0"/>
              <a:t> </a:t>
            </a:r>
            <a:r>
              <a:rPr lang="es-ES_tradnl" sz="3200" dirty="0" err="1"/>
              <a:t>verdedigen</a:t>
            </a:r>
            <a:r>
              <a:rPr lang="es-ES_tradnl" sz="3200" dirty="0"/>
              <a:t> </a:t>
            </a:r>
            <a:r>
              <a:rPr lang="es-ES_tradnl" sz="3200" dirty="0" err="1"/>
              <a:t>hun</a:t>
            </a:r>
            <a:r>
              <a:rPr lang="es-ES_tradnl" sz="3200" dirty="0"/>
              <a:t> argumenten, </a:t>
            </a:r>
            <a:r>
              <a:rPr lang="es-ES_tradnl" sz="3200" dirty="0" err="1"/>
              <a:t>stellen</a:t>
            </a:r>
            <a:r>
              <a:rPr lang="es-ES_tradnl" sz="3200" dirty="0"/>
              <a:t> en </a:t>
            </a:r>
            <a:r>
              <a:rPr lang="es-ES_tradnl" sz="3200" dirty="0" err="1"/>
              <a:t>beantwoorden</a:t>
            </a:r>
            <a:r>
              <a:rPr lang="es-ES_tradnl" sz="3200" dirty="0"/>
              <a:t> </a:t>
            </a:r>
            <a:r>
              <a:rPr lang="es-ES_tradnl" sz="3200" dirty="0" err="1"/>
              <a:t>vragen</a:t>
            </a:r>
            <a:r>
              <a:rPr lang="es-ES_tradnl" sz="3200" dirty="0"/>
              <a:t>, en </a:t>
            </a:r>
            <a:r>
              <a:rPr lang="es-ES_tradnl" sz="3200" dirty="0" err="1"/>
              <a:t>trekken</a:t>
            </a:r>
            <a:r>
              <a:rPr lang="es-ES_tradnl" sz="3200" dirty="0"/>
              <a:t> </a:t>
            </a:r>
            <a:r>
              <a:rPr lang="es-ES_tradnl" sz="3200" dirty="0" err="1"/>
              <a:t>conclusies</a:t>
            </a:r>
            <a:endParaRPr lang="es-ES_tradnl" sz="3200" dirty="0"/>
          </a:p>
          <a:p>
            <a:endParaRPr lang="es-ES" sz="3200" dirty="0"/>
          </a:p>
        </p:txBody>
      </p:sp>
    </p:spTree>
    <p:extLst>
      <p:ext uri="{BB962C8B-B14F-4D97-AF65-F5344CB8AC3E}">
        <p14:creationId xmlns:p14="http://schemas.microsoft.com/office/powerpoint/2010/main" val="35227844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b="1" dirty="0">
                <a:solidFill>
                  <a:srgbClr val="FFCC00"/>
                </a:solidFill>
              </a:rPr>
              <a:t>MODERATOR</a:t>
            </a:r>
            <a:endParaRPr lang="es-ES" b="1" dirty="0">
              <a:solidFill>
                <a:srgbClr val="FFCC0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51520" y="2132856"/>
            <a:ext cx="4320480" cy="3201219"/>
          </a:xfrm>
        </p:spPr>
        <p:txBody>
          <a:bodyPr>
            <a:normAutofit lnSpcReduction="10000"/>
          </a:bodyPr>
          <a:lstStyle/>
          <a:p>
            <a:pPr>
              <a:lnSpc>
                <a:spcPct val="150000"/>
              </a:lnSpc>
            </a:pPr>
            <a:r>
              <a:rPr lang="es-ES_tradnl" dirty="0" err="1"/>
              <a:t>Stuurt</a:t>
            </a:r>
            <a:r>
              <a:rPr lang="es-ES_tradnl" dirty="0"/>
              <a:t> </a:t>
            </a:r>
            <a:r>
              <a:rPr lang="es-ES_tradnl" dirty="0" err="1"/>
              <a:t>het</a:t>
            </a:r>
            <a:r>
              <a:rPr lang="es-ES_tradnl" dirty="0"/>
              <a:t> </a:t>
            </a:r>
            <a:r>
              <a:rPr lang="es-ES_tradnl" dirty="0" err="1"/>
              <a:t>debat</a:t>
            </a:r>
            <a:r>
              <a:rPr lang="es-ES_tradnl" dirty="0"/>
              <a:t>: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s-ES_tradnl" dirty="0" err="1"/>
              <a:t>Laat</a:t>
            </a:r>
            <a:r>
              <a:rPr lang="es-ES_tradnl" dirty="0"/>
              <a:t> </a:t>
            </a:r>
            <a:r>
              <a:rPr lang="es-ES_tradnl" dirty="0" err="1"/>
              <a:t>iedereen</a:t>
            </a:r>
            <a:r>
              <a:rPr lang="es-ES_tradnl" dirty="0"/>
              <a:t> </a:t>
            </a:r>
            <a:r>
              <a:rPr lang="es-ES_tradnl" dirty="0" err="1"/>
              <a:t>aan</a:t>
            </a:r>
            <a:r>
              <a:rPr lang="es-ES_tradnl" dirty="0"/>
              <a:t> </a:t>
            </a:r>
            <a:r>
              <a:rPr lang="es-ES_tradnl" dirty="0" err="1"/>
              <a:t>bod</a:t>
            </a:r>
            <a:endParaRPr lang="es-ES_tradnl" dirty="0"/>
          </a:p>
          <a:p>
            <a:pPr>
              <a:buFont typeface="Wingdings" panose="05000000000000000000" pitchFamily="2" charset="2"/>
              <a:buChar char="ü"/>
            </a:pPr>
            <a:r>
              <a:rPr lang="es-ES_tradnl" dirty="0" err="1"/>
              <a:t>Ziet</a:t>
            </a:r>
            <a:r>
              <a:rPr lang="es-ES_tradnl" dirty="0"/>
              <a:t> </a:t>
            </a:r>
            <a:r>
              <a:rPr lang="es-ES_tradnl" dirty="0" err="1"/>
              <a:t>erop</a:t>
            </a:r>
            <a:r>
              <a:rPr lang="es-ES_tradnl" dirty="0"/>
              <a:t> toe </a:t>
            </a:r>
            <a:r>
              <a:rPr lang="es-ES_tradnl" dirty="0" err="1"/>
              <a:t>dat</a:t>
            </a:r>
            <a:r>
              <a:rPr lang="es-ES_tradnl" dirty="0"/>
              <a:t> de </a:t>
            </a:r>
            <a:r>
              <a:rPr lang="es-ES_tradnl" dirty="0" err="1"/>
              <a:t>afspraken</a:t>
            </a:r>
            <a:r>
              <a:rPr lang="es-ES_tradnl" dirty="0"/>
              <a:t> </a:t>
            </a:r>
            <a:r>
              <a:rPr lang="es-ES_tradnl" dirty="0" err="1"/>
              <a:t>worden</a:t>
            </a:r>
            <a:r>
              <a:rPr lang="es-ES_tradnl" dirty="0"/>
              <a:t> </a:t>
            </a:r>
            <a:r>
              <a:rPr lang="es-ES_tradnl" dirty="0" err="1"/>
              <a:t>gevolgd</a:t>
            </a:r>
            <a:endParaRPr lang="es-ES" dirty="0"/>
          </a:p>
        </p:txBody>
      </p:sp>
      <p:pic>
        <p:nvPicPr>
          <p:cNvPr id="4" name="3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1556792"/>
            <a:ext cx="3554242" cy="25119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32797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b="1" dirty="0">
                <a:solidFill>
                  <a:schemeClr val="accent2">
                    <a:lumMod val="75000"/>
                  </a:schemeClr>
                </a:solidFill>
              </a:rPr>
              <a:t>TIJDWAARNEMER</a:t>
            </a:r>
            <a:endParaRPr lang="es-ES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3 Marcador de contenido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84584" y="1052736"/>
            <a:ext cx="5144265" cy="4536504"/>
          </a:xfrm>
        </p:spPr>
      </p:pic>
      <p:sp>
        <p:nvSpPr>
          <p:cNvPr id="5" name="4 CuadroTexto"/>
          <p:cNvSpPr txBox="1"/>
          <p:nvPr/>
        </p:nvSpPr>
        <p:spPr>
          <a:xfrm>
            <a:off x="3563888" y="1988840"/>
            <a:ext cx="5364088" cy="32476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ES_tradnl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_tradnl" sz="3200" dirty="0" err="1"/>
              <a:t>Controleert</a:t>
            </a:r>
            <a:r>
              <a:rPr lang="es-ES_tradnl" sz="3200" dirty="0"/>
              <a:t> de </a:t>
            </a:r>
            <a:r>
              <a:rPr lang="es-ES_tradnl" sz="3200" dirty="0" err="1"/>
              <a:t>klok</a:t>
            </a:r>
            <a:r>
              <a:rPr lang="es-ES_tradnl" sz="3200" dirty="0"/>
              <a:t> </a:t>
            </a:r>
            <a:r>
              <a:rPr lang="es-ES_tradnl" sz="3200" dirty="0" err="1"/>
              <a:t>zodat</a:t>
            </a:r>
            <a:r>
              <a:rPr lang="es-ES_tradnl" sz="3200" dirty="0"/>
              <a:t> </a:t>
            </a:r>
            <a:r>
              <a:rPr lang="es-ES_tradnl" sz="3200" dirty="0" err="1"/>
              <a:t>elk</a:t>
            </a:r>
            <a:r>
              <a:rPr lang="es-ES_tradnl" sz="3200" dirty="0"/>
              <a:t> </a:t>
            </a:r>
            <a:r>
              <a:rPr lang="es-ES_tradnl" sz="3200" dirty="0" err="1"/>
              <a:t>team</a:t>
            </a:r>
            <a:r>
              <a:rPr lang="es-ES_tradnl" sz="3200" dirty="0"/>
              <a:t> </a:t>
            </a:r>
            <a:r>
              <a:rPr lang="es-ES_tradnl" sz="3200" dirty="0" err="1"/>
              <a:t>even</a:t>
            </a:r>
            <a:r>
              <a:rPr lang="es-ES_tradnl" sz="3200" dirty="0"/>
              <a:t> </a:t>
            </a:r>
            <a:r>
              <a:rPr lang="es-ES_tradnl" sz="3200" dirty="0" err="1"/>
              <a:t>lang</a:t>
            </a:r>
            <a:r>
              <a:rPr lang="es-ES_tradnl" sz="3200" dirty="0"/>
              <a:t> </a:t>
            </a:r>
            <a:r>
              <a:rPr lang="es-ES_tradnl" sz="3200" dirty="0" err="1"/>
              <a:t>aan</a:t>
            </a:r>
            <a:r>
              <a:rPr lang="es-ES_tradnl" sz="3200" dirty="0"/>
              <a:t> </a:t>
            </a:r>
            <a:r>
              <a:rPr lang="es-ES_tradnl" sz="3200" dirty="0" err="1"/>
              <a:t>het</a:t>
            </a:r>
            <a:r>
              <a:rPr lang="es-ES_tradnl" sz="3200" dirty="0"/>
              <a:t> </a:t>
            </a:r>
            <a:r>
              <a:rPr lang="es-ES_tradnl" sz="3200" dirty="0" err="1"/>
              <a:t>woord</a:t>
            </a:r>
            <a:r>
              <a:rPr lang="es-ES_tradnl" sz="3200" dirty="0"/>
              <a:t> </a:t>
            </a:r>
            <a:r>
              <a:rPr lang="es-ES_tradnl" sz="3200" dirty="0" err="1"/>
              <a:t>is</a:t>
            </a:r>
            <a:endParaRPr lang="es-ES_tradnl" sz="3200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_tradnl" sz="3200" dirty="0" err="1"/>
              <a:t>Laat</a:t>
            </a:r>
            <a:r>
              <a:rPr lang="es-ES_tradnl" sz="3200" dirty="0"/>
              <a:t> </a:t>
            </a:r>
            <a:r>
              <a:rPr lang="es-ES_tradnl" sz="3200" dirty="0" err="1"/>
              <a:t>een</a:t>
            </a:r>
            <a:r>
              <a:rPr lang="es-ES_tradnl" sz="3200" dirty="0"/>
              <a:t> </a:t>
            </a:r>
            <a:r>
              <a:rPr lang="es-ES_tradnl" sz="3200" dirty="0" err="1"/>
              <a:t>belletje</a:t>
            </a:r>
            <a:r>
              <a:rPr lang="es-ES_tradnl" sz="3200" dirty="0"/>
              <a:t> </a:t>
            </a:r>
            <a:r>
              <a:rPr lang="es-ES_tradnl" sz="3200" dirty="0" err="1"/>
              <a:t>rinkelen</a:t>
            </a:r>
            <a:r>
              <a:rPr lang="es-ES_tradnl" sz="3200" dirty="0"/>
              <a:t> </a:t>
            </a:r>
            <a:r>
              <a:rPr lang="es-ES_tradnl" sz="3200" dirty="0" err="1"/>
              <a:t>wanneer</a:t>
            </a:r>
            <a:r>
              <a:rPr lang="es-ES_tradnl" sz="3200" dirty="0"/>
              <a:t> de </a:t>
            </a:r>
            <a:r>
              <a:rPr lang="es-ES_tradnl" sz="3200" dirty="0" err="1"/>
              <a:t>beurt</a:t>
            </a:r>
            <a:r>
              <a:rPr lang="es-ES_tradnl" sz="3200" dirty="0"/>
              <a:t> </a:t>
            </a:r>
            <a:r>
              <a:rPr lang="es-ES_tradnl" sz="3200" dirty="0" err="1"/>
              <a:t>voorbij</a:t>
            </a:r>
            <a:r>
              <a:rPr lang="es-ES_tradnl" sz="3200" dirty="0"/>
              <a:t> </a:t>
            </a:r>
            <a:r>
              <a:rPr lang="es-ES_tradnl" sz="3200" dirty="0" err="1"/>
              <a:t>is</a:t>
            </a:r>
            <a:endParaRPr lang="es-ES_tradnl" sz="3200" dirty="0"/>
          </a:p>
        </p:txBody>
      </p:sp>
    </p:spTree>
    <p:extLst>
      <p:ext uri="{BB962C8B-B14F-4D97-AF65-F5344CB8AC3E}">
        <p14:creationId xmlns:p14="http://schemas.microsoft.com/office/powerpoint/2010/main" val="16728821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b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OBSERVATOREN</a:t>
            </a:r>
            <a:endParaRPr lang="es-ES" b="1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4" name="3 Marcador de contenido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1506937"/>
            <a:ext cx="3722762" cy="3722762"/>
          </a:xfrm>
        </p:spPr>
      </p:pic>
      <p:sp>
        <p:nvSpPr>
          <p:cNvPr id="5" name="4 CuadroTexto"/>
          <p:cNvSpPr txBox="1"/>
          <p:nvPr/>
        </p:nvSpPr>
        <p:spPr>
          <a:xfrm>
            <a:off x="306869" y="1196752"/>
            <a:ext cx="5616624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_tradnl" sz="3200" dirty="0"/>
              <a:t>2 / 4 </a:t>
            </a:r>
            <a:r>
              <a:rPr lang="es-ES_tradnl" sz="3200" dirty="0" err="1"/>
              <a:t>studenten</a:t>
            </a:r>
            <a:endParaRPr lang="es-ES_tradnl" sz="3200" dirty="0"/>
          </a:p>
          <a:p>
            <a:pPr>
              <a:lnSpc>
                <a:spcPct val="150000"/>
              </a:lnSpc>
            </a:pPr>
            <a:endParaRPr lang="es-ES_tradnl" sz="3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_tradnl" sz="3200" dirty="0" err="1"/>
              <a:t>Noteren</a:t>
            </a:r>
            <a:r>
              <a:rPr lang="es-ES_tradnl" sz="3200" dirty="0"/>
              <a:t> de </a:t>
            </a:r>
            <a:r>
              <a:rPr lang="es-ES_tradnl" sz="3200" dirty="0" err="1"/>
              <a:t>benodigdheden</a:t>
            </a:r>
            <a:r>
              <a:rPr lang="es-ES_tradnl" sz="3200" dirty="0"/>
              <a:t> </a:t>
            </a:r>
            <a:r>
              <a:rPr lang="es-ES_tradnl" sz="3200" dirty="0" err="1"/>
              <a:t>op</a:t>
            </a:r>
            <a:r>
              <a:rPr lang="es-ES_tradnl" sz="3200" dirty="0"/>
              <a:t> </a:t>
            </a:r>
            <a:r>
              <a:rPr lang="es-ES_tradnl" sz="3200" dirty="0" err="1"/>
              <a:t>het</a:t>
            </a:r>
            <a:r>
              <a:rPr lang="es-ES_tradnl" sz="3200" dirty="0"/>
              <a:t> </a:t>
            </a:r>
            <a:r>
              <a:rPr lang="es-ES_tradnl" sz="3200" dirty="0" err="1"/>
              <a:t>observatieformulier</a:t>
            </a:r>
            <a:endParaRPr lang="es-ES_tradnl" sz="3200" dirty="0"/>
          </a:p>
          <a:p>
            <a:endParaRPr lang="es-ES_tradnl" sz="3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_tradnl" sz="3200" dirty="0" err="1"/>
              <a:t>Presenteren</a:t>
            </a:r>
            <a:r>
              <a:rPr lang="es-ES_tradnl" sz="3200" dirty="0"/>
              <a:t> </a:t>
            </a:r>
            <a:r>
              <a:rPr lang="es-ES_tradnl" sz="3200" dirty="0" err="1"/>
              <a:t>hun</a:t>
            </a:r>
            <a:r>
              <a:rPr lang="es-ES_tradnl" sz="3200" dirty="0"/>
              <a:t> </a:t>
            </a:r>
            <a:r>
              <a:rPr lang="es-ES_tradnl" sz="3200" dirty="0" err="1"/>
              <a:t>conclusies</a:t>
            </a:r>
            <a:r>
              <a:rPr lang="es-ES_tradnl" sz="3200" dirty="0"/>
              <a:t> </a:t>
            </a:r>
          </a:p>
          <a:p>
            <a:r>
              <a:rPr lang="es-ES_tradnl" sz="3200" dirty="0"/>
              <a:t>   </a:t>
            </a:r>
            <a:r>
              <a:rPr lang="es-ES_tradnl" sz="3200" dirty="0" err="1"/>
              <a:t>op</a:t>
            </a:r>
            <a:r>
              <a:rPr lang="es-ES_tradnl" sz="3200" dirty="0"/>
              <a:t> </a:t>
            </a:r>
            <a:r>
              <a:rPr lang="es-ES_tradnl" sz="3200" dirty="0" err="1"/>
              <a:t>het</a:t>
            </a:r>
            <a:r>
              <a:rPr lang="es-ES_tradnl" sz="3200" dirty="0"/>
              <a:t> </a:t>
            </a:r>
            <a:r>
              <a:rPr lang="es-ES_tradnl" sz="3200" dirty="0" err="1"/>
              <a:t>einde</a:t>
            </a:r>
            <a:endParaRPr lang="es-ES" sz="3200" dirty="0"/>
          </a:p>
        </p:txBody>
      </p:sp>
    </p:spTree>
    <p:extLst>
      <p:ext uri="{BB962C8B-B14F-4D97-AF65-F5344CB8AC3E}">
        <p14:creationId xmlns:p14="http://schemas.microsoft.com/office/powerpoint/2010/main" val="38443070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1007</TotalTime>
  <Words>343</Words>
  <Application>Microsoft Office PowerPoint</Application>
  <PresentationFormat>Diavoorstelling (4:3)</PresentationFormat>
  <Paragraphs>75</Paragraphs>
  <Slides>11</Slides>
  <Notes>0</Notes>
  <HiddenSlides>0</HiddenSlides>
  <MMClips>0</MMClips>
  <ScaleCrop>false</ScaleCrop>
  <HeadingPairs>
    <vt:vector size="6" baseType="variant"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  <vt:variant>
        <vt:lpstr>Aangepaste voorstellingen</vt:lpstr>
      </vt:variant>
      <vt:variant>
        <vt:i4>1</vt:i4>
      </vt:variant>
    </vt:vector>
  </HeadingPairs>
  <TitlesOfParts>
    <vt:vector size="13" baseType="lpstr">
      <vt:lpstr>Tema de Office</vt:lpstr>
      <vt:lpstr>DEBAT IN DE KLAS</vt:lpstr>
      <vt:lpstr>EEN DEBAT MET STUDENTEN</vt:lpstr>
      <vt:lpstr>ROL VAN DE LEERKRACHT</vt:lpstr>
      <vt:lpstr>MOGELIJKE ONDERWERPEN</vt:lpstr>
      <vt:lpstr>ROLLEN VERDELEN</vt:lpstr>
      <vt:lpstr>TEAMLEDEN</vt:lpstr>
      <vt:lpstr>MODERATOR</vt:lpstr>
      <vt:lpstr>TIJDWAARNEMER</vt:lpstr>
      <vt:lpstr>OBSERVATOREN</vt:lpstr>
      <vt:lpstr>ALGEMENE AFSPRAKEN</vt:lpstr>
      <vt:lpstr>TIMING (50´)</vt:lpstr>
      <vt:lpstr>Presentación personalizada 1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GUIDELINES FOR A DEBATE</dc:title>
  <dc:creator>Joserra</dc:creator>
  <cp:lastModifiedBy>joris van wynendaele</cp:lastModifiedBy>
  <cp:revision>61</cp:revision>
  <dcterms:created xsi:type="dcterms:W3CDTF">2018-04-14T17:28:20Z</dcterms:created>
  <dcterms:modified xsi:type="dcterms:W3CDTF">2018-11-25T19:16:11Z</dcterms:modified>
</cp:coreProperties>
</file>