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A774808A-6D74-4969-860D-221F0AA9A3D1}">
  <a:tblStyle styleId="{A774808A-6D74-4969-860D-221F0AA9A3D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fill>
          <a:solidFill>
            <a:srgbClr val="CFD7E7"/>
          </a:solidFill>
        </a:fill>
      </a:tcStyle>
    </a:band1H>
    <a:band2H>
      <a:tcTxStyle/>
    </a:band2H>
    <a:band1V>
      <a:tcTxStyle/>
      <a:tcStyle>
        <a:fill>
          <a:solidFill>
            <a:srgbClr val="CFD7E7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dd942780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g3dd9427805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iapositiva de títu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b="0" i="0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texto vertical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vertical y texto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objetos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cabezado de sección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os objetos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ació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ólo el títu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 blanco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ido con título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magen con título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 amt="13000"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/>
          <p:nvPr>
            <p:ph type="ctrTitle"/>
          </p:nvPr>
        </p:nvSpPr>
        <p:spPr>
          <a:xfrm>
            <a:off x="683568" y="116633"/>
            <a:ext cx="7772400" cy="1512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4400"/>
              <a:buFont typeface="Calibri"/>
              <a:buNone/>
            </a:pPr>
            <a:r>
              <a:rPr b="1" i="0" lang="en-US" sz="4400" u="none" cap="none" strike="noStrike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CLASSROOM DEBATE</a:t>
            </a:r>
            <a:endParaRPr b="1" i="0" sz="4400" u="none" cap="none" strike="noStrike">
              <a:solidFill>
                <a:srgbClr val="7030A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13"/>
          <p:cNvSpPr txBox="1"/>
          <p:nvPr>
            <p:ph idx="1" type="subTitle"/>
          </p:nvPr>
        </p:nvSpPr>
        <p:spPr>
          <a:xfrm>
            <a:off x="1403648" y="1124744"/>
            <a:ext cx="6400800" cy="14401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ORGANIZATION AND RULES</a:t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6" name="Google Shape;86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58981" y="1844824"/>
            <a:ext cx="6699945" cy="3816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Calibri"/>
              <a:buNone/>
            </a:pPr>
            <a:r>
              <a:rPr b="1" i="0" lang="en-US" sz="4400" u="none" cap="none" strike="noStrik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GENERAL RULES</a:t>
            </a:r>
            <a:endParaRPr b="1" i="0" sz="4400" u="none" cap="none" strike="noStrike">
              <a:solidFill>
                <a:schemeClr val="accent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22"/>
          <p:cNvSpPr txBox="1"/>
          <p:nvPr>
            <p:ph idx="1" type="body"/>
          </p:nvPr>
        </p:nvSpPr>
        <p:spPr>
          <a:xfrm>
            <a:off x="395523" y="1565175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 students </a:t>
            </a:r>
            <a:r>
              <a:rPr lang="en-US" sz="2800"/>
              <a:t>should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contribute to the debate</a:t>
            </a:r>
            <a:endParaRPr sz="2800"/>
          </a:p>
          <a:p>
            <a:pPr indent="-3175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/>
              <a:t>Students should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focus on the topic</a:t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/>
              <a:t>Students should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listen carefully and respect their </a:t>
            </a:r>
            <a:r>
              <a:rPr lang="en-US" sz="2800"/>
              <a:t>classmates</a:t>
            </a:r>
            <a:endParaRPr sz="2800"/>
          </a:p>
          <a:p>
            <a:pPr indent="-3175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/>
              <a:t>This is not about winning or losing; it is about learning </a:t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Students who don’t respect these rules </a:t>
            </a:r>
            <a:r>
              <a:rPr lang="en-US" sz="2800"/>
              <a:t>are removed from the debate and take place in the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audience</a:t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SzPts val="4400"/>
              <a:buFont typeface="Calibri"/>
              <a:buNone/>
            </a:pPr>
            <a:r>
              <a:rPr b="1" i="0" lang="en-US" sz="4400" u="none" cap="none" strike="noStrike">
                <a:solidFill>
                  <a:srgbClr val="FF3300"/>
                </a:solidFill>
                <a:latin typeface="Calibri"/>
                <a:ea typeface="Calibri"/>
                <a:cs typeface="Calibri"/>
                <a:sym typeface="Calibri"/>
              </a:rPr>
              <a:t>TIMING (50´)</a:t>
            </a:r>
            <a:endParaRPr b="1" i="0" sz="4400" u="none" cap="none" strike="noStrike">
              <a:solidFill>
                <a:srgbClr val="FF33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54" name="Google Shape;154;p23"/>
          <p:cNvGraphicFramePr/>
          <p:nvPr/>
        </p:nvGraphicFramePr>
        <p:xfrm>
          <a:off x="457200" y="1340766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{A774808A-6D74-4969-860D-221F0AA9A3D1}</a:tableStyleId>
              </a:tblPr>
              <a:tblGrid>
                <a:gridCol w="1450500"/>
                <a:gridCol w="6779100"/>
              </a:tblGrid>
              <a:tr h="4392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Duration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Goal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4392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10´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Presentation of the activity &amp; Give topic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4392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5´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Questions / Doubts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4392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10´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Students prepare arguments in groups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4392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2´x 2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Each team presents arguments 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4392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1´x 6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Counter-arguments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4392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5´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Reflection &amp; Conclusions in groups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4392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2´x 2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Give final conclusions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4392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4´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Observers´ evaluation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4392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2´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Teacher´s final conlusion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E36C09"/>
              </a:buClr>
              <a:buSzPts val="4400"/>
              <a:buFont typeface="Calibri"/>
              <a:buNone/>
            </a:pPr>
            <a:r>
              <a:rPr b="1" lang="en-US">
                <a:solidFill>
                  <a:srgbClr val="E36C09"/>
                </a:solidFill>
              </a:rPr>
              <a:t>CLASSROOM</a:t>
            </a:r>
            <a:r>
              <a:rPr b="1" i="0" lang="en-US" sz="4400" u="none" cap="none" strike="noStrike">
                <a:solidFill>
                  <a:srgbClr val="E36C09"/>
                </a:solidFill>
                <a:latin typeface="Calibri"/>
                <a:ea typeface="Calibri"/>
                <a:cs typeface="Calibri"/>
                <a:sym typeface="Calibri"/>
              </a:rPr>
              <a:t> DEBATE</a:t>
            </a:r>
            <a:endParaRPr b="1" i="0" sz="44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14"/>
          <p:cNvSpPr txBox="1"/>
          <p:nvPr>
            <p:ph idx="1" type="body"/>
          </p:nvPr>
        </p:nvSpPr>
        <p:spPr>
          <a:xfrm>
            <a:off x="457200" y="1600201"/>
            <a:ext cx="8229600" cy="11807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IS IT?</a:t>
            </a:r>
            <a:endParaRPr/>
          </a:p>
          <a:p>
            <a:pPr indent="0" lvl="0" marL="3429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000000"/>
                </a:solidFill>
              </a:rPr>
              <a:t>In a classroom debate, </a:t>
            </a:r>
            <a:r>
              <a:rPr lang="en-US" sz="2600">
                <a:solidFill>
                  <a:srgbClr val="000000"/>
                </a:solidFill>
              </a:rPr>
              <a:t>students argue for and against a given topic without trying to find a solution.</a:t>
            </a:r>
            <a:endParaRPr b="0" i="0" sz="26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14"/>
          <p:cNvSpPr txBox="1"/>
          <p:nvPr/>
        </p:nvSpPr>
        <p:spPr>
          <a:xfrm>
            <a:off x="609600" y="3507974"/>
            <a:ext cx="8229600" cy="185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PURPOSE</a:t>
            </a:r>
            <a:endParaRPr b="1"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04800" lvl="0" marL="8001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libri"/>
              <a:buChar char="➔"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To d</a:t>
            </a: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evelop communication skills, analytical thinking and respect for others; </a:t>
            </a:r>
            <a:endParaRPr sz="2600">
              <a:latin typeface="Calibri"/>
              <a:ea typeface="Calibri"/>
              <a:cs typeface="Calibri"/>
              <a:sym typeface="Calibri"/>
            </a:endParaRPr>
          </a:p>
          <a:p>
            <a:pPr indent="-304800" lvl="0" marL="8001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libri"/>
              <a:buChar char="➔"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To improve students’ knowledge of a specific topic</a:t>
            </a:r>
            <a:endParaRPr sz="2600">
              <a:latin typeface="Calibri"/>
              <a:ea typeface="Calibri"/>
              <a:cs typeface="Calibri"/>
              <a:sym typeface="Calibri"/>
            </a:endParaRPr>
          </a:p>
          <a:p>
            <a:pPr indent="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    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E20000"/>
              </a:buClr>
              <a:buSzPts val="4400"/>
              <a:buFont typeface="Calibri"/>
              <a:buNone/>
            </a:pPr>
            <a:r>
              <a:rPr b="1" i="0" lang="en-US" sz="4400" u="none" cap="none" strike="noStrike">
                <a:solidFill>
                  <a:srgbClr val="E20000"/>
                </a:solidFill>
                <a:latin typeface="Calibri"/>
                <a:ea typeface="Calibri"/>
                <a:cs typeface="Calibri"/>
                <a:sym typeface="Calibri"/>
              </a:rPr>
              <a:t>TEACHER´S ROLE</a:t>
            </a:r>
            <a:endParaRPr b="1" i="0" sz="4400" u="none" cap="none" strike="noStrike">
              <a:solidFill>
                <a:srgbClr val="E2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15"/>
          <p:cNvSpPr txBox="1"/>
          <p:nvPr>
            <p:ph idx="1" type="body"/>
          </p:nvPr>
        </p:nvSpPr>
        <p:spPr>
          <a:xfrm>
            <a:off x="467544" y="1696616"/>
            <a:ext cx="8229600" cy="406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02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b="0" i="0" lang="en-US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Introduces the activity</a:t>
            </a:r>
            <a:endParaRPr b="0"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b="0" i="0" lang="en-US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Distributes different students´ roles</a:t>
            </a:r>
            <a:endParaRPr sz="3000"/>
          </a:p>
          <a:p>
            <a:pPr indent="-3302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b="0" i="0" lang="en-US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Selects the topic</a:t>
            </a:r>
            <a:endParaRPr b="0"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b="0" i="0" lang="en-US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Watches the development of the activity</a:t>
            </a:r>
            <a:endParaRPr b="0"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b="0" i="0" lang="en-US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Writes on blackboard main arguments from both teams  </a:t>
            </a:r>
            <a:endParaRPr b="0"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b="0" i="0" lang="en-US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Summarises the conclusions of the debate</a:t>
            </a:r>
            <a:endParaRPr sz="3000"/>
          </a:p>
          <a:p>
            <a:pPr indent="0" lvl="0" mar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 txBox="1"/>
          <p:nvPr>
            <p:ph idx="1" type="body"/>
          </p:nvPr>
        </p:nvSpPr>
        <p:spPr>
          <a:xfrm>
            <a:off x="543744" y="1544216"/>
            <a:ext cx="8229600" cy="406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342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Calibri"/>
              <a:buChar char="•"/>
            </a:pPr>
            <a:r>
              <a:rPr lang="en-US" sz="2300"/>
              <a:t>You do not choose your sexual orientation; you are born straight or gay.  </a:t>
            </a:r>
            <a:endParaRPr sz="2300"/>
          </a:p>
          <a:p>
            <a:pPr indent="-285750" lvl="0" marL="342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Calibri"/>
              <a:buChar char="•"/>
            </a:pPr>
            <a:r>
              <a:rPr lang="en-US" sz="2300"/>
              <a:t>If you identify as LGBT, you should come out to your family and friends.  </a:t>
            </a:r>
            <a:endParaRPr sz="2300"/>
          </a:p>
          <a:p>
            <a:pPr indent="-285750" lvl="0" marL="342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Calibri"/>
              <a:buChar char="•"/>
            </a:pPr>
            <a:r>
              <a:rPr lang="en-US" sz="2300"/>
              <a:t>Members of the LGBT community should be allowed to get married.</a:t>
            </a:r>
            <a:endParaRPr sz="2300"/>
          </a:p>
          <a:p>
            <a:pPr indent="-285750" lvl="0" marL="342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Calibri"/>
              <a:buChar char="•"/>
            </a:pPr>
            <a:r>
              <a:rPr lang="en-US" sz="2300"/>
              <a:t>LGBT couples should be allowed to adopt children.</a:t>
            </a:r>
            <a:endParaRPr sz="2300"/>
          </a:p>
          <a:p>
            <a:pPr indent="-285750" lvl="0" marL="342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Calibri"/>
              <a:buChar char="•"/>
            </a:pPr>
            <a:r>
              <a:rPr lang="en-US" sz="2300"/>
              <a:t>LGBT celebrities should come out to champion LGBT rights. </a:t>
            </a:r>
            <a:endParaRPr sz="2300"/>
          </a:p>
          <a:p>
            <a:pPr indent="-285750" lvl="0" marL="342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Calibri"/>
              <a:buChar char="•"/>
            </a:pPr>
            <a:r>
              <a:rPr lang="en-US" sz="2300"/>
              <a:t>Gay men are feminine and gay women are masculine. </a:t>
            </a:r>
            <a:endParaRPr sz="2300"/>
          </a:p>
          <a:p>
            <a:pPr indent="-285750" lvl="0" marL="342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Calibri"/>
              <a:buChar char="•"/>
            </a:pPr>
            <a:r>
              <a:rPr lang="en-US" sz="2300"/>
              <a:t>It’s okay to judge someone else’s sexuality. </a:t>
            </a:r>
            <a:endParaRPr sz="2300"/>
          </a:p>
          <a:p>
            <a:pPr indent="0" lvl="0" mar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366092"/>
              </a:buClr>
              <a:buSzPts val="4400"/>
              <a:buFont typeface="Calibri"/>
              <a:buNone/>
            </a:pPr>
            <a:r>
              <a:rPr b="1" i="0" lang="en-US" sz="4400" u="none" cap="none" strike="noStrike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POSSIBLE </a:t>
            </a:r>
            <a:r>
              <a:rPr b="1" lang="en-US">
                <a:solidFill>
                  <a:srgbClr val="366092"/>
                </a:solidFill>
              </a:rPr>
              <a:t>QUESTIONS</a:t>
            </a:r>
            <a:endParaRPr b="1" i="0" sz="4400" u="none" cap="none" strike="noStrike">
              <a:solidFill>
                <a:srgbClr val="36609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SzPts val="4400"/>
              <a:buFont typeface="Calibri"/>
              <a:buNone/>
            </a:pPr>
            <a:r>
              <a:rPr b="1" i="0" lang="en-US" sz="4400" u="none" cap="none" strike="noStrike">
                <a:solidFill>
                  <a:srgbClr val="FF0066"/>
                </a:solidFill>
                <a:latin typeface="Calibri"/>
                <a:ea typeface="Calibri"/>
                <a:cs typeface="Calibri"/>
                <a:sym typeface="Calibri"/>
              </a:rPr>
              <a:t>DISTRIBUTING ROLES</a:t>
            </a:r>
            <a:endParaRPr b="1" i="0" sz="4400" u="none" cap="none" strike="noStrike">
              <a:solidFill>
                <a:srgbClr val="FF00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17"/>
          <p:cNvSpPr txBox="1"/>
          <p:nvPr/>
        </p:nvSpPr>
        <p:spPr>
          <a:xfrm>
            <a:off x="2915816" y="1268760"/>
            <a:ext cx="3528392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WHO’S WHO?</a:t>
            </a:r>
            <a:endParaRPr b="1" sz="32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17"/>
          <p:cNvSpPr txBox="1"/>
          <p:nvPr/>
        </p:nvSpPr>
        <p:spPr>
          <a:xfrm>
            <a:off x="1170445" y="2714909"/>
            <a:ext cx="30243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MODERATOR</a:t>
            </a:r>
            <a:endParaRPr b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17"/>
          <p:cNvSpPr txBox="1"/>
          <p:nvPr/>
        </p:nvSpPr>
        <p:spPr>
          <a:xfrm>
            <a:off x="1179945" y="3549352"/>
            <a:ext cx="24483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BELL-PERSON</a:t>
            </a:r>
            <a:endParaRPr b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17"/>
          <p:cNvSpPr txBox="1"/>
          <p:nvPr/>
        </p:nvSpPr>
        <p:spPr>
          <a:xfrm>
            <a:off x="3880050" y="2714900"/>
            <a:ext cx="4420500" cy="5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TEAM MEMBERS</a:t>
            </a:r>
            <a:endParaRPr b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17"/>
          <p:cNvSpPr txBox="1"/>
          <p:nvPr/>
        </p:nvSpPr>
        <p:spPr>
          <a:xfrm>
            <a:off x="4784956" y="3473146"/>
            <a:ext cx="20163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OBSERVERS</a:t>
            </a:r>
            <a:endParaRPr b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1FF01"/>
              </a:buClr>
              <a:buSzPts val="4400"/>
              <a:buFont typeface="Calibri"/>
              <a:buNone/>
            </a:pPr>
            <a:r>
              <a:rPr b="1" i="0" lang="en-US" sz="4400" u="none" cap="none" strike="noStrike">
                <a:solidFill>
                  <a:srgbClr val="6AA84F"/>
                </a:solidFill>
                <a:latin typeface="Calibri"/>
                <a:ea typeface="Calibri"/>
                <a:cs typeface="Calibri"/>
                <a:sym typeface="Calibri"/>
              </a:rPr>
              <a:t>TEAM MEMBERS</a:t>
            </a:r>
            <a:endParaRPr b="1" i="0" sz="4400" u="none" cap="none" strike="noStrike">
              <a:solidFill>
                <a:srgbClr val="6AA84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18"/>
          <p:cNvSpPr txBox="1"/>
          <p:nvPr/>
        </p:nvSpPr>
        <p:spPr>
          <a:xfrm>
            <a:off x="683567" y="1787475"/>
            <a:ext cx="7776900" cy="25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73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Students are divided into two</a:t>
            </a: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teams: 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93700" lvl="1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○"/>
            </a:pPr>
            <a:r>
              <a:rPr lang="en-US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proposition 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93700" lvl="1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○"/>
            </a:pPr>
            <a:r>
              <a:rPr lang="en-US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opposition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73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Approximately 10 students per team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73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Students present their arguments, ask and answer questions, and draw conclusions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FFCC00"/>
              </a:buClr>
              <a:buSzPts val="4400"/>
              <a:buFont typeface="Calibri"/>
              <a:buNone/>
            </a:pPr>
            <a:r>
              <a:rPr b="1" i="0" lang="en-US" sz="4400" u="none" cap="none" strike="noStrike">
                <a:solidFill>
                  <a:srgbClr val="FFCC00"/>
                </a:solidFill>
                <a:latin typeface="Calibri"/>
                <a:ea typeface="Calibri"/>
                <a:cs typeface="Calibri"/>
                <a:sym typeface="Calibri"/>
              </a:rPr>
              <a:t>MODERATOR</a:t>
            </a:r>
            <a:endParaRPr b="1" i="0" sz="4400" u="none" cap="none" strike="noStrike">
              <a:solidFill>
                <a:srgbClr val="FFCC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19"/>
          <p:cNvSpPr txBox="1"/>
          <p:nvPr>
            <p:ph idx="1" type="body"/>
          </p:nvPr>
        </p:nvSpPr>
        <p:spPr>
          <a:xfrm>
            <a:off x="251520" y="2132856"/>
            <a:ext cx="4320480" cy="32012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Directs  the debate:</a:t>
            </a:r>
            <a:endParaRPr/>
          </a:p>
          <a:p>
            <a:pPr indent="-393700" lvl="0" marL="457200" marR="0" rtl="0" algn="l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SzPts val="2600"/>
              <a:buChar char="•"/>
            </a:pPr>
            <a:r>
              <a:rPr lang="en-US" sz="2600"/>
              <a:t>Assigns</a:t>
            </a:r>
            <a:r>
              <a:rPr b="0" i="0" lang="en-US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turns to speak</a:t>
            </a:r>
            <a:endParaRPr b="0" i="0" sz="2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93700" lvl="0" marL="457200" marR="0" rtl="0" algn="l">
              <a:spcBef>
                <a:spcPts val="0"/>
              </a:spcBef>
              <a:spcAft>
                <a:spcPts val="0"/>
              </a:spcAft>
              <a:buSzPts val="2600"/>
              <a:buChar char="•"/>
            </a:pPr>
            <a:r>
              <a:rPr lang="en-US" sz="2600"/>
              <a:t>Ensures</a:t>
            </a:r>
            <a:r>
              <a:rPr b="0" i="0" lang="en-US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600"/>
              <a:t>the</a:t>
            </a:r>
            <a:r>
              <a:rPr b="0" i="0" lang="en-US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rules are </a:t>
            </a:r>
            <a:r>
              <a:rPr lang="en-US" sz="2600"/>
              <a:t>respected</a:t>
            </a:r>
            <a:endParaRPr b="0" i="0" sz="2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8" name="Google Shape;128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31398" y="2297817"/>
            <a:ext cx="3554242" cy="25119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953734"/>
              </a:buClr>
              <a:buSzPts val="4400"/>
              <a:buFont typeface="Calibri"/>
              <a:buNone/>
            </a:pPr>
            <a:r>
              <a:rPr b="1" i="0" lang="en-US" sz="4400" u="none" cap="none" strike="noStrike">
                <a:solidFill>
                  <a:srgbClr val="953734"/>
                </a:solidFill>
                <a:latin typeface="Calibri"/>
                <a:ea typeface="Calibri"/>
                <a:cs typeface="Calibri"/>
                <a:sym typeface="Calibri"/>
              </a:rPr>
              <a:t>BELL-PERSON</a:t>
            </a:r>
            <a:endParaRPr b="1" i="0" sz="4400" u="none" cap="none" strike="noStrike">
              <a:solidFill>
                <a:srgbClr val="95373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4" name="Google Shape;134;p2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7626" y="1830723"/>
            <a:ext cx="4262100" cy="3758400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0"/>
          <p:cNvSpPr txBox="1"/>
          <p:nvPr/>
        </p:nvSpPr>
        <p:spPr>
          <a:xfrm>
            <a:off x="4572000" y="1916200"/>
            <a:ext cx="4176900" cy="33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47650" lvl="0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n-US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Makes sure that teams</a:t>
            </a:r>
            <a:r>
              <a:rPr lang="en-US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are allocated the same amount of time to speak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47650" lvl="0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alibri"/>
              <a:buChar char="•"/>
            </a:pPr>
            <a:r>
              <a:rPr lang="en-US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Rings a bell when time is up 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B2A0C7"/>
              </a:buClr>
              <a:buSzPts val="4400"/>
              <a:buFont typeface="Calibri"/>
              <a:buNone/>
            </a:pPr>
            <a:r>
              <a:rPr b="1" i="0" lang="en-US" sz="4400" u="none" cap="none" strike="noStrike">
                <a:solidFill>
                  <a:srgbClr val="B2A0C7"/>
                </a:solidFill>
                <a:latin typeface="Calibri"/>
                <a:ea typeface="Calibri"/>
                <a:cs typeface="Calibri"/>
                <a:sym typeface="Calibri"/>
              </a:rPr>
              <a:t>OBSERVERS</a:t>
            </a:r>
            <a:endParaRPr b="1" i="0" sz="4400" u="none" cap="none" strike="noStrike">
              <a:solidFill>
                <a:srgbClr val="B2A0C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1" name="Google Shape;141;p2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20072" y="1506937"/>
            <a:ext cx="3722762" cy="3722762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1"/>
          <p:cNvSpPr txBox="1"/>
          <p:nvPr/>
        </p:nvSpPr>
        <p:spPr>
          <a:xfrm>
            <a:off x="219674" y="1768450"/>
            <a:ext cx="4778400" cy="40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476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n-US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2 - 4 students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476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n-US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Note the required items on the observation chart 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476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n-US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Present their conclusions at the end</a:t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